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m" ContentType="application/vnd.ms-excel.sheet.macroEnabled.12"/>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5"/>
  </p:notesMasterIdLst>
  <p:handoutMasterIdLst>
    <p:handoutMasterId r:id="rId56"/>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333" r:id="rId19"/>
    <p:sldId id="293" r:id="rId20"/>
    <p:sldId id="277" r:id="rId21"/>
    <p:sldId id="334" r:id="rId22"/>
    <p:sldId id="335"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18" r:id="rId43"/>
    <p:sldId id="319" r:id="rId44"/>
    <p:sldId id="321" r:id="rId45"/>
    <p:sldId id="322" r:id="rId46"/>
    <p:sldId id="323" r:id="rId47"/>
    <p:sldId id="324" r:id="rId48"/>
    <p:sldId id="336" r:id="rId49"/>
    <p:sldId id="288" r:id="rId50"/>
    <p:sldId id="289" r:id="rId51"/>
    <p:sldId id="320" r:id="rId52"/>
    <p:sldId id="274"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25" autoAdjust="0"/>
  </p:normalViewPr>
  <p:slideViewPr>
    <p:cSldViewPr snapToGrid="0" snapToObjects="1">
      <p:cViewPr>
        <p:scale>
          <a:sx n="66" d="100"/>
          <a:sy n="66" d="100"/>
        </p:scale>
        <p:origin x="636" y="28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C77150-664C-4230-8A9B-84F100D8BE81}" type="doc">
      <dgm:prSet loTypeId="urn:microsoft.com/office/officeart/2005/8/layout/process1" loCatId="process" qsTypeId="urn:microsoft.com/office/officeart/2005/8/quickstyle/simple1" qsCatId="simple" csTypeId="urn:microsoft.com/office/officeart/2005/8/colors/accent1_2" csCatId="accent1" phldr="1"/>
      <dgm:spPr/>
    </dgm:pt>
    <dgm:pt modelId="{70C83E62-13A4-49F0-83F7-827C93DEC62D}">
      <dgm:prSet phldrT="[Text]"/>
      <dgm:spPr/>
      <dgm:t>
        <a:bodyPr/>
        <a:lstStyle/>
        <a:p>
          <a:r>
            <a:rPr lang="en-US" dirty="0"/>
            <a:t>REST API Call to SpaceX API</a:t>
          </a:r>
        </a:p>
      </dgm:t>
    </dgm:pt>
    <dgm:pt modelId="{6450CB57-7D85-4F9B-B240-E8EADCFF4D7D}" type="parTrans" cxnId="{3AFCF303-4844-4861-BCD0-9696AC173D93}">
      <dgm:prSet/>
      <dgm:spPr/>
      <dgm:t>
        <a:bodyPr/>
        <a:lstStyle/>
        <a:p>
          <a:endParaRPr lang="en-US"/>
        </a:p>
      </dgm:t>
    </dgm:pt>
    <dgm:pt modelId="{7C8801AA-C70E-4F35-AADA-64E9FF4FB118}" type="sibTrans" cxnId="{3AFCF303-4844-4861-BCD0-9696AC173D93}">
      <dgm:prSet/>
      <dgm:spPr/>
      <dgm:t>
        <a:bodyPr/>
        <a:lstStyle/>
        <a:p>
          <a:endParaRPr lang="en-US"/>
        </a:p>
      </dgm:t>
    </dgm:pt>
    <dgm:pt modelId="{28A71E3E-D49E-4237-8980-859A34073121}">
      <dgm:prSet phldrT="[Text]"/>
      <dgm:spPr/>
      <dgm:t>
        <a:bodyPr/>
        <a:lstStyle/>
        <a:p>
          <a:r>
            <a:rPr lang="en-US" dirty="0"/>
            <a:t>Web Scraping with </a:t>
          </a:r>
          <a:r>
            <a:rPr lang="en-US" dirty="0" err="1"/>
            <a:t>BeautifulSoup</a:t>
          </a:r>
          <a:r>
            <a:rPr lang="en-US" dirty="0"/>
            <a:t> from Wikipedia</a:t>
          </a:r>
        </a:p>
      </dgm:t>
    </dgm:pt>
    <dgm:pt modelId="{F2B01905-30C4-4010-878E-2491E154ADE7}" type="parTrans" cxnId="{D0014698-7673-4EB3-8384-A4FCA2B21597}">
      <dgm:prSet/>
      <dgm:spPr/>
      <dgm:t>
        <a:bodyPr/>
        <a:lstStyle/>
        <a:p>
          <a:endParaRPr lang="en-US"/>
        </a:p>
      </dgm:t>
    </dgm:pt>
    <dgm:pt modelId="{E9894E0B-4FD7-4059-AC4F-3971CCB0FB2C}" type="sibTrans" cxnId="{D0014698-7673-4EB3-8384-A4FCA2B21597}">
      <dgm:prSet/>
      <dgm:spPr/>
      <dgm:t>
        <a:bodyPr/>
        <a:lstStyle/>
        <a:p>
          <a:endParaRPr lang="en-US"/>
        </a:p>
      </dgm:t>
    </dgm:pt>
    <dgm:pt modelId="{11883F7C-3ED2-4854-B9B0-10DB66550D50}">
      <dgm:prSet phldrT="[Text]"/>
      <dgm:spPr/>
      <dgm:t>
        <a:bodyPr/>
        <a:lstStyle/>
        <a:p>
          <a:r>
            <a:rPr lang="en-US" dirty="0"/>
            <a:t>Combine &amp; Clean Data Sets</a:t>
          </a:r>
        </a:p>
      </dgm:t>
    </dgm:pt>
    <dgm:pt modelId="{BBF7B6C5-9DA4-41C2-89C9-82EB6F4ED896}" type="parTrans" cxnId="{82E2A385-04C5-4BF1-BCC2-5A29563360DA}">
      <dgm:prSet/>
      <dgm:spPr/>
      <dgm:t>
        <a:bodyPr/>
        <a:lstStyle/>
        <a:p>
          <a:endParaRPr lang="en-US"/>
        </a:p>
      </dgm:t>
    </dgm:pt>
    <dgm:pt modelId="{F367F78A-422B-49E3-9298-75767F3D7C66}" type="sibTrans" cxnId="{82E2A385-04C5-4BF1-BCC2-5A29563360DA}">
      <dgm:prSet/>
      <dgm:spPr/>
      <dgm:t>
        <a:bodyPr/>
        <a:lstStyle/>
        <a:p>
          <a:endParaRPr lang="en-US"/>
        </a:p>
      </dgm:t>
    </dgm:pt>
    <dgm:pt modelId="{A670F251-AF45-4E88-867A-5002D8C85B26}">
      <dgm:prSet phldrT="[Text]"/>
      <dgm:spPr/>
      <dgm:t>
        <a:bodyPr/>
        <a:lstStyle/>
        <a:p>
          <a:r>
            <a:rPr lang="en-US" dirty="0"/>
            <a:t>Final Merged Dataset Ready for EDA &amp; Modeling</a:t>
          </a:r>
        </a:p>
      </dgm:t>
    </dgm:pt>
    <dgm:pt modelId="{402A0C27-9A20-4759-946A-29A329F61735}" type="parTrans" cxnId="{41DE01E8-63EB-41A4-9E88-F71247F05559}">
      <dgm:prSet/>
      <dgm:spPr/>
      <dgm:t>
        <a:bodyPr/>
        <a:lstStyle/>
        <a:p>
          <a:endParaRPr lang="en-US"/>
        </a:p>
      </dgm:t>
    </dgm:pt>
    <dgm:pt modelId="{6DF7B1B6-9152-469F-B06E-C99893909185}" type="sibTrans" cxnId="{41DE01E8-63EB-41A4-9E88-F71247F05559}">
      <dgm:prSet/>
      <dgm:spPr/>
      <dgm:t>
        <a:bodyPr/>
        <a:lstStyle/>
        <a:p>
          <a:endParaRPr lang="en-US"/>
        </a:p>
      </dgm:t>
    </dgm:pt>
    <dgm:pt modelId="{56BAC095-4E92-4BE0-A44D-F13B904C6C4A}">
      <dgm:prSet phldrT="[Text]"/>
      <dgm:spPr/>
      <dgm:t>
        <a:bodyPr/>
        <a:lstStyle/>
        <a:p>
          <a:r>
            <a:rPr lang="en-US" dirty="0"/>
            <a:t>Data Saved to CSV / </a:t>
          </a:r>
          <a:r>
            <a:rPr lang="en-US" dirty="0" err="1"/>
            <a:t>DataFrames</a:t>
          </a:r>
          <a:endParaRPr lang="en-US" dirty="0"/>
        </a:p>
      </dgm:t>
    </dgm:pt>
    <dgm:pt modelId="{2973758D-E488-42A0-B4F2-AA2CC00F6E98}" type="sibTrans" cxnId="{5CF2CEC4-5E1F-41BB-BA10-345757B16DDE}">
      <dgm:prSet/>
      <dgm:spPr/>
      <dgm:t>
        <a:bodyPr/>
        <a:lstStyle/>
        <a:p>
          <a:endParaRPr lang="en-US"/>
        </a:p>
      </dgm:t>
    </dgm:pt>
    <dgm:pt modelId="{51A8856C-8630-4FBE-A799-E13F46758257}" type="parTrans" cxnId="{5CF2CEC4-5E1F-41BB-BA10-345757B16DDE}">
      <dgm:prSet/>
      <dgm:spPr/>
      <dgm:t>
        <a:bodyPr/>
        <a:lstStyle/>
        <a:p>
          <a:endParaRPr lang="en-US"/>
        </a:p>
      </dgm:t>
    </dgm:pt>
    <dgm:pt modelId="{19B112DA-EB56-4500-8527-091CDB5A9C07}" type="pres">
      <dgm:prSet presAssocID="{44C77150-664C-4230-8A9B-84F100D8BE81}" presName="Name0" presStyleCnt="0">
        <dgm:presLayoutVars>
          <dgm:dir/>
          <dgm:resizeHandles val="exact"/>
        </dgm:presLayoutVars>
      </dgm:prSet>
      <dgm:spPr/>
    </dgm:pt>
    <dgm:pt modelId="{8A8E29DB-0C49-41E2-AAFD-5CDA4D380678}" type="pres">
      <dgm:prSet presAssocID="{70C83E62-13A4-49F0-83F7-827C93DEC62D}" presName="node" presStyleLbl="node1" presStyleIdx="0" presStyleCnt="5">
        <dgm:presLayoutVars>
          <dgm:bulletEnabled val="1"/>
        </dgm:presLayoutVars>
      </dgm:prSet>
      <dgm:spPr/>
    </dgm:pt>
    <dgm:pt modelId="{2E8609FD-5539-4C78-9BA9-1A967F408CE4}" type="pres">
      <dgm:prSet presAssocID="{7C8801AA-C70E-4F35-AADA-64E9FF4FB118}" presName="sibTrans" presStyleLbl="sibTrans2D1" presStyleIdx="0" presStyleCnt="4"/>
      <dgm:spPr/>
    </dgm:pt>
    <dgm:pt modelId="{BA2F086B-9878-4599-B6EA-9AB8869F706A}" type="pres">
      <dgm:prSet presAssocID="{7C8801AA-C70E-4F35-AADA-64E9FF4FB118}" presName="connectorText" presStyleLbl="sibTrans2D1" presStyleIdx="0" presStyleCnt="4"/>
      <dgm:spPr/>
    </dgm:pt>
    <dgm:pt modelId="{AFAB3A6D-14B2-45E9-9CAD-A2C468260B49}" type="pres">
      <dgm:prSet presAssocID="{28A71E3E-D49E-4237-8980-859A34073121}" presName="node" presStyleLbl="node1" presStyleIdx="1" presStyleCnt="5">
        <dgm:presLayoutVars>
          <dgm:bulletEnabled val="1"/>
        </dgm:presLayoutVars>
      </dgm:prSet>
      <dgm:spPr/>
    </dgm:pt>
    <dgm:pt modelId="{E80A9427-EB57-4A4B-B001-D1A450011A6A}" type="pres">
      <dgm:prSet presAssocID="{E9894E0B-4FD7-4059-AC4F-3971CCB0FB2C}" presName="sibTrans" presStyleLbl="sibTrans2D1" presStyleIdx="1" presStyleCnt="4"/>
      <dgm:spPr/>
    </dgm:pt>
    <dgm:pt modelId="{123A2C07-1870-4E6A-9859-C7DC467A4F25}" type="pres">
      <dgm:prSet presAssocID="{E9894E0B-4FD7-4059-AC4F-3971CCB0FB2C}" presName="connectorText" presStyleLbl="sibTrans2D1" presStyleIdx="1" presStyleCnt="4"/>
      <dgm:spPr/>
    </dgm:pt>
    <dgm:pt modelId="{F6888E90-869B-4C1E-88C0-418B3E513ECE}" type="pres">
      <dgm:prSet presAssocID="{56BAC095-4E92-4BE0-A44D-F13B904C6C4A}" presName="node" presStyleLbl="node1" presStyleIdx="2" presStyleCnt="5">
        <dgm:presLayoutVars>
          <dgm:bulletEnabled val="1"/>
        </dgm:presLayoutVars>
      </dgm:prSet>
      <dgm:spPr/>
    </dgm:pt>
    <dgm:pt modelId="{9DAC83BD-C313-4B8F-8019-4874861E4D1D}" type="pres">
      <dgm:prSet presAssocID="{2973758D-E488-42A0-B4F2-AA2CC00F6E98}" presName="sibTrans" presStyleLbl="sibTrans2D1" presStyleIdx="2" presStyleCnt="4"/>
      <dgm:spPr/>
    </dgm:pt>
    <dgm:pt modelId="{2EFA3514-A6DD-4341-BCD5-EB889FA32544}" type="pres">
      <dgm:prSet presAssocID="{2973758D-E488-42A0-B4F2-AA2CC00F6E98}" presName="connectorText" presStyleLbl="sibTrans2D1" presStyleIdx="2" presStyleCnt="4"/>
      <dgm:spPr/>
    </dgm:pt>
    <dgm:pt modelId="{17215B39-ACCC-4705-A81A-B223A89DDF6F}" type="pres">
      <dgm:prSet presAssocID="{11883F7C-3ED2-4854-B9B0-10DB66550D50}" presName="node" presStyleLbl="node1" presStyleIdx="3" presStyleCnt="5">
        <dgm:presLayoutVars>
          <dgm:bulletEnabled val="1"/>
        </dgm:presLayoutVars>
      </dgm:prSet>
      <dgm:spPr/>
    </dgm:pt>
    <dgm:pt modelId="{58D43E2B-6BF1-4032-89E7-B0875B713814}" type="pres">
      <dgm:prSet presAssocID="{F367F78A-422B-49E3-9298-75767F3D7C66}" presName="sibTrans" presStyleLbl="sibTrans2D1" presStyleIdx="3" presStyleCnt="4"/>
      <dgm:spPr/>
    </dgm:pt>
    <dgm:pt modelId="{F3D93625-E1F8-46FB-B7C0-2CA1CCE0CA48}" type="pres">
      <dgm:prSet presAssocID="{F367F78A-422B-49E3-9298-75767F3D7C66}" presName="connectorText" presStyleLbl="sibTrans2D1" presStyleIdx="3" presStyleCnt="4"/>
      <dgm:spPr/>
    </dgm:pt>
    <dgm:pt modelId="{68DA353B-E3BF-4B89-A5FA-A275A88B4AB7}" type="pres">
      <dgm:prSet presAssocID="{A670F251-AF45-4E88-867A-5002D8C85B26}" presName="node" presStyleLbl="node1" presStyleIdx="4" presStyleCnt="5">
        <dgm:presLayoutVars>
          <dgm:bulletEnabled val="1"/>
        </dgm:presLayoutVars>
      </dgm:prSet>
      <dgm:spPr/>
    </dgm:pt>
  </dgm:ptLst>
  <dgm:cxnLst>
    <dgm:cxn modelId="{D882E002-E02B-4898-A7A5-74FD9FDB382D}" type="presOf" srcId="{28A71E3E-D49E-4237-8980-859A34073121}" destId="{AFAB3A6D-14B2-45E9-9CAD-A2C468260B49}" srcOrd="0" destOrd="0" presId="urn:microsoft.com/office/officeart/2005/8/layout/process1"/>
    <dgm:cxn modelId="{3AFCF303-4844-4861-BCD0-9696AC173D93}" srcId="{44C77150-664C-4230-8A9B-84F100D8BE81}" destId="{70C83E62-13A4-49F0-83F7-827C93DEC62D}" srcOrd="0" destOrd="0" parTransId="{6450CB57-7D85-4F9B-B240-E8EADCFF4D7D}" sibTransId="{7C8801AA-C70E-4F35-AADA-64E9FF4FB118}"/>
    <dgm:cxn modelId="{5D229905-AA56-46EC-815A-04206A1D7682}" type="presOf" srcId="{11883F7C-3ED2-4854-B9B0-10DB66550D50}" destId="{17215B39-ACCC-4705-A81A-B223A89DDF6F}" srcOrd="0" destOrd="0" presId="urn:microsoft.com/office/officeart/2005/8/layout/process1"/>
    <dgm:cxn modelId="{16FF9C09-E6CC-44E0-9B30-91338F1A41DF}" type="presOf" srcId="{7C8801AA-C70E-4F35-AADA-64E9FF4FB118}" destId="{2E8609FD-5539-4C78-9BA9-1A967F408CE4}" srcOrd="0" destOrd="0" presId="urn:microsoft.com/office/officeart/2005/8/layout/process1"/>
    <dgm:cxn modelId="{2F5A4210-D0A8-4499-A493-6DC34AF0A9BE}" type="presOf" srcId="{F367F78A-422B-49E3-9298-75767F3D7C66}" destId="{58D43E2B-6BF1-4032-89E7-B0875B713814}" srcOrd="0" destOrd="0" presId="urn:microsoft.com/office/officeart/2005/8/layout/process1"/>
    <dgm:cxn modelId="{FB6B7951-6A75-423E-8638-ECE78DBAA4B7}" type="presOf" srcId="{44C77150-664C-4230-8A9B-84F100D8BE81}" destId="{19B112DA-EB56-4500-8527-091CDB5A9C07}" srcOrd="0" destOrd="0" presId="urn:microsoft.com/office/officeart/2005/8/layout/process1"/>
    <dgm:cxn modelId="{634D7882-CD0E-4827-982D-694FA4B4A094}" type="presOf" srcId="{70C83E62-13A4-49F0-83F7-827C93DEC62D}" destId="{8A8E29DB-0C49-41E2-AAFD-5CDA4D380678}" srcOrd="0" destOrd="0" presId="urn:microsoft.com/office/officeart/2005/8/layout/process1"/>
    <dgm:cxn modelId="{82E2A385-04C5-4BF1-BCC2-5A29563360DA}" srcId="{44C77150-664C-4230-8A9B-84F100D8BE81}" destId="{11883F7C-3ED2-4854-B9B0-10DB66550D50}" srcOrd="3" destOrd="0" parTransId="{BBF7B6C5-9DA4-41C2-89C9-82EB6F4ED896}" sibTransId="{F367F78A-422B-49E3-9298-75767F3D7C66}"/>
    <dgm:cxn modelId="{6106A191-34A2-4ACE-832E-965EA729752E}" type="presOf" srcId="{56BAC095-4E92-4BE0-A44D-F13B904C6C4A}" destId="{F6888E90-869B-4C1E-88C0-418B3E513ECE}" srcOrd="0" destOrd="0" presId="urn:microsoft.com/office/officeart/2005/8/layout/process1"/>
    <dgm:cxn modelId="{31B3BA92-C4E1-4802-9E5F-9C8AD757D319}" type="presOf" srcId="{7C8801AA-C70E-4F35-AADA-64E9FF4FB118}" destId="{BA2F086B-9878-4599-B6EA-9AB8869F706A}" srcOrd="1" destOrd="0" presId="urn:microsoft.com/office/officeart/2005/8/layout/process1"/>
    <dgm:cxn modelId="{2EF3A396-715D-4C06-B971-168303F579AF}" type="presOf" srcId="{E9894E0B-4FD7-4059-AC4F-3971CCB0FB2C}" destId="{123A2C07-1870-4E6A-9859-C7DC467A4F25}" srcOrd="1" destOrd="0" presId="urn:microsoft.com/office/officeart/2005/8/layout/process1"/>
    <dgm:cxn modelId="{D0014698-7673-4EB3-8384-A4FCA2B21597}" srcId="{44C77150-664C-4230-8A9B-84F100D8BE81}" destId="{28A71E3E-D49E-4237-8980-859A34073121}" srcOrd="1" destOrd="0" parTransId="{F2B01905-30C4-4010-878E-2491E154ADE7}" sibTransId="{E9894E0B-4FD7-4059-AC4F-3971CCB0FB2C}"/>
    <dgm:cxn modelId="{B1BC59A8-6936-476C-9D4D-DC01AD72D26D}" type="presOf" srcId="{E9894E0B-4FD7-4059-AC4F-3971CCB0FB2C}" destId="{E80A9427-EB57-4A4B-B001-D1A450011A6A}" srcOrd="0" destOrd="0" presId="urn:microsoft.com/office/officeart/2005/8/layout/process1"/>
    <dgm:cxn modelId="{E2B1EFA8-2DE7-46EC-B171-A975DAD4B7B6}" type="presOf" srcId="{F367F78A-422B-49E3-9298-75767F3D7C66}" destId="{F3D93625-E1F8-46FB-B7C0-2CA1CCE0CA48}" srcOrd="1" destOrd="0" presId="urn:microsoft.com/office/officeart/2005/8/layout/process1"/>
    <dgm:cxn modelId="{0CF479AB-5735-4E0B-B8E7-F0DF412B1449}" type="presOf" srcId="{A670F251-AF45-4E88-867A-5002D8C85B26}" destId="{68DA353B-E3BF-4B89-A5FA-A275A88B4AB7}" srcOrd="0" destOrd="0" presId="urn:microsoft.com/office/officeart/2005/8/layout/process1"/>
    <dgm:cxn modelId="{5CF2CEC4-5E1F-41BB-BA10-345757B16DDE}" srcId="{44C77150-664C-4230-8A9B-84F100D8BE81}" destId="{56BAC095-4E92-4BE0-A44D-F13B904C6C4A}" srcOrd="2" destOrd="0" parTransId="{51A8856C-8630-4FBE-A799-E13F46758257}" sibTransId="{2973758D-E488-42A0-B4F2-AA2CC00F6E98}"/>
    <dgm:cxn modelId="{0A417ED4-78C6-48C2-9861-7899CDC6DAB7}" type="presOf" srcId="{2973758D-E488-42A0-B4F2-AA2CC00F6E98}" destId="{9DAC83BD-C313-4B8F-8019-4874861E4D1D}" srcOrd="0" destOrd="0" presId="urn:microsoft.com/office/officeart/2005/8/layout/process1"/>
    <dgm:cxn modelId="{380029D8-615A-4807-9D4C-A37210C4EF0D}" type="presOf" srcId="{2973758D-E488-42A0-B4F2-AA2CC00F6E98}" destId="{2EFA3514-A6DD-4341-BCD5-EB889FA32544}" srcOrd="1" destOrd="0" presId="urn:microsoft.com/office/officeart/2005/8/layout/process1"/>
    <dgm:cxn modelId="{41DE01E8-63EB-41A4-9E88-F71247F05559}" srcId="{44C77150-664C-4230-8A9B-84F100D8BE81}" destId="{A670F251-AF45-4E88-867A-5002D8C85B26}" srcOrd="4" destOrd="0" parTransId="{402A0C27-9A20-4759-946A-29A329F61735}" sibTransId="{6DF7B1B6-9152-469F-B06E-C99893909185}"/>
    <dgm:cxn modelId="{50B9503A-F2E2-40FF-B20F-E18EB94CB4FB}" type="presParOf" srcId="{19B112DA-EB56-4500-8527-091CDB5A9C07}" destId="{8A8E29DB-0C49-41E2-AAFD-5CDA4D380678}" srcOrd="0" destOrd="0" presId="urn:microsoft.com/office/officeart/2005/8/layout/process1"/>
    <dgm:cxn modelId="{587E2646-1EFD-43A2-BDFB-B91EA9334E13}" type="presParOf" srcId="{19B112DA-EB56-4500-8527-091CDB5A9C07}" destId="{2E8609FD-5539-4C78-9BA9-1A967F408CE4}" srcOrd="1" destOrd="0" presId="urn:microsoft.com/office/officeart/2005/8/layout/process1"/>
    <dgm:cxn modelId="{5FB47AF9-80C2-4697-AC3E-21752A0C81DF}" type="presParOf" srcId="{2E8609FD-5539-4C78-9BA9-1A967F408CE4}" destId="{BA2F086B-9878-4599-B6EA-9AB8869F706A}" srcOrd="0" destOrd="0" presId="urn:microsoft.com/office/officeart/2005/8/layout/process1"/>
    <dgm:cxn modelId="{E336468C-84B7-42E1-B881-2F59B762C320}" type="presParOf" srcId="{19B112DA-EB56-4500-8527-091CDB5A9C07}" destId="{AFAB3A6D-14B2-45E9-9CAD-A2C468260B49}" srcOrd="2" destOrd="0" presId="urn:microsoft.com/office/officeart/2005/8/layout/process1"/>
    <dgm:cxn modelId="{B912C474-F7BB-45A8-9675-E2B861F99EB9}" type="presParOf" srcId="{19B112DA-EB56-4500-8527-091CDB5A9C07}" destId="{E80A9427-EB57-4A4B-B001-D1A450011A6A}" srcOrd="3" destOrd="0" presId="urn:microsoft.com/office/officeart/2005/8/layout/process1"/>
    <dgm:cxn modelId="{11DF43C2-75B2-40E0-A516-7A5C6DAFBAFA}" type="presParOf" srcId="{E80A9427-EB57-4A4B-B001-D1A450011A6A}" destId="{123A2C07-1870-4E6A-9859-C7DC467A4F25}" srcOrd="0" destOrd="0" presId="urn:microsoft.com/office/officeart/2005/8/layout/process1"/>
    <dgm:cxn modelId="{7C80FFC7-1F3C-466F-B50B-027B336D6545}" type="presParOf" srcId="{19B112DA-EB56-4500-8527-091CDB5A9C07}" destId="{F6888E90-869B-4C1E-88C0-418B3E513ECE}" srcOrd="4" destOrd="0" presId="urn:microsoft.com/office/officeart/2005/8/layout/process1"/>
    <dgm:cxn modelId="{D7E07534-D3EE-4CC2-809D-F84F3BABCB65}" type="presParOf" srcId="{19B112DA-EB56-4500-8527-091CDB5A9C07}" destId="{9DAC83BD-C313-4B8F-8019-4874861E4D1D}" srcOrd="5" destOrd="0" presId="urn:microsoft.com/office/officeart/2005/8/layout/process1"/>
    <dgm:cxn modelId="{A9AE3CDC-BE34-44A5-90D9-445460F439B4}" type="presParOf" srcId="{9DAC83BD-C313-4B8F-8019-4874861E4D1D}" destId="{2EFA3514-A6DD-4341-BCD5-EB889FA32544}" srcOrd="0" destOrd="0" presId="urn:microsoft.com/office/officeart/2005/8/layout/process1"/>
    <dgm:cxn modelId="{6945AC5E-F3D2-4D1C-9CDB-CE6917CA6717}" type="presParOf" srcId="{19B112DA-EB56-4500-8527-091CDB5A9C07}" destId="{17215B39-ACCC-4705-A81A-B223A89DDF6F}" srcOrd="6" destOrd="0" presId="urn:microsoft.com/office/officeart/2005/8/layout/process1"/>
    <dgm:cxn modelId="{A802F0A6-30AB-485A-A966-EF397CB465A8}" type="presParOf" srcId="{19B112DA-EB56-4500-8527-091CDB5A9C07}" destId="{58D43E2B-6BF1-4032-89E7-B0875B713814}" srcOrd="7" destOrd="0" presId="urn:microsoft.com/office/officeart/2005/8/layout/process1"/>
    <dgm:cxn modelId="{3CEC91F4-0715-43B5-8770-5EFEEEA1AA53}" type="presParOf" srcId="{58D43E2B-6BF1-4032-89E7-B0875B713814}" destId="{F3D93625-E1F8-46FB-B7C0-2CA1CCE0CA48}" srcOrd="0" destOrd="0" presId="urn:microsoft.com/office/officeart/2005/8/layout/process1"/>
    <dgm:cxn modelId="{72205CF0-E50A-4359-A2F2-83CF9CFF96C9}" type="presParOf" srcId="{19B112DA-EB56-4500-8527-091CDB5A9C07}" destId="{68DA353B-E3BF-4B89-A5FA-A275A88B4AB7}"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8E29DB-0C49-41E2-AAFD-5CDA4D380678}">
      <dsp:nvSpPr>
        <dsp:cNvPr id="0" name=""/>
        <dsp:cNvSpPr/>
      </dsp:nvSpPr>
      <dsp:spPr>
        <a:xfrm>
          <a:off x="5056" y="47318"/>
          <a:ext cx="1567389" cy="11608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REST API Call to SpaceX API</a:t>
          </a:r>
        </a:p>
      </dsp:txBody>
      <dsp:txXfrm>
        <a:off x="39056" y="81318"/>
        <a:ext cx="1499389" cy="1092848"/>
      </dsp:txXfrm>
    </dsp:sp>
    <dsp:sp modelId="{2E8609FD-5539-4C78-9BA9-1A967F408CE4}">
      <dsp:nvSpPr>
        <dsp:cNvPr id="0" name=""/>
        <dsp:cNvSpPr/>
      </dsp:nvSpPr>
      <dsp:spPr>
        <a:xfrm>
          <a:off x="1729185" y="433386"/>
          <a:ext cx="332286" cy="3887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729185" y="511128"/>
        <a:ext cx="232600" cy="233228"/>
      </dsp:txXfrm>
    </dsp:sp>
    <dsp:sp modelId="{AFAB3A6D-14B2-45E9-9CAD-A2C468260B49}">
      <dsp:nvSpPr>
        <dsp:cNvPr id="0" name=""/>
        <dsp:cNvSpPr/>
      </dsp:nvSpPr>
      <dsp:spPr>
        <a:xfrm>
          <a:off x="2199402" y="47318"/>
          <a:ext cx="1567389" cy="11608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Web Scraping with </a:t>
          </a:r>
          <a:r>
            <a:rPr lang="en-US" sz="1700" kern="1200" dirty="0" err="1"/>
            <a:t>BeautifulSoup</a:t>
          </a:r>
          <a:r>
            <a:rPr lang="en-US" sz="1700" kern="1200" dirty="0"/>
            <a:t> from Wikipedia</a:t>
          </a:r>
        </a:p>
      </dsp:txBody>
      <dsp:txXfrm>
        <a:off x="2233402" y="81318"/>
        <a:ext cx="1499389" cy="1092848"/>
      </dsp:txXfrm>
    </dsp:sp>
    <dsp:sp modelId="{E80A9427-EB57-4A4B-B001-D1A450011A6A}">
      <dsp:nvSpPr>
        <dsp:cNvPr id="0" name=""/>
        <dsp:cNvSpPr/>
      </dsp:nvSpPr>
      <dsp:spPr>
        <a:xfrm>
          <a:off x="3923531" y="433386"/>
          <a:ext cx="332286" cy="3887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923531" y="511128"/>
        <a:ext cx="232600" cy="233228"/>
      </dsp:txXfrm>
    </dsp:sp>
    <dsp:sp modelId="{F6888E90-869B-4C1E-88C0-418B3E513ECE}">
      <dsp:nvSpPr>
        <dsp:cNvPr id="0" name=""/>
        <dsp:cNvSpPr/>
      </dsp:nvSpPr>
      <dsp:spPr>
        <a:xfrm>
          <a:off x="4393748" y="47318"/>
          <a:ext cx="1567389" cy="11608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Data Saved to CSV / </a:t>
          </a:r>
          <a:r>
            <a:rPr lang="en-US" sz="1700" kern="1200" dirty="0" err="1"/>
            <a:t>DataFrames</a:t>
          </a:r>
          <a:endParaRPr lang="en-US" sz="1700" kern="1200" dirty="0"/>
        </a:p>
      </dsp:txBody>
      <dsp:txXfrm>
        <a:off x="4427748" y="81318"/>
        <a:ext cx="1499389" cy="1092848"/>
      </dsp:txXfrm>
    </dsp:sp>
    <dsp:sp modelId="{9DAC83BD-C313-4B8F-8019-4874861E4D1D}">
      <dsp:nvSpPr>
        <dsp:cNvPr id="0" name=""/>
        <dsp:cNvSpPr/>
      </dsp:nvSpPr>
      <dsp:spPr>
        <a:xfrm>
          <a:off x="6117876" y="433386"/>
          <a:ext cx="332286" cy="3887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117876" y="511128"/>
        <a:ext cx="232600" cy="233228"/>
      </dsp:txXfrm>
    </dsp:sp>
    <dsp:sp modelId="{17215B39-ACCC-4705-A81A-B223A89DDF6F}">
      <dsp:nvSpPr>
        <dsp:cNvPr id="0" name=""/>
        <dsp:cNvSpPr/>
      </dsp:nvSpPr>
      <dsp:spPr>
        <a:xfrm>
          <a:off x="6588093" y="47318"/>
          <a:ext cx="1567389" cy="11608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Combine &amp; Clean Data Sets</a:t>
          </a:r>
        </a:p>
      </dsp:txBody>
      <dsp:txXfrm>
        <a:off x="6622093" y="81318"/>
        <a:ext cx="1499389" cy="1092848"/>
      </dsp:txXfrm>
    </dsp:sp>
    <dsp:sp modelId="{58D43E2B-6BF1-4032-89E7-B0875B713814}">
      <dsp:nvSpPr>
        <dsp:cNvPr id="0" name=""/>
        <dsp:cNvSpPr/>
      </dsp:nvSpPr>
      <dsp:spPr>
        <a:xfrm>
          <a:off x="8312222" y="433386"/>
          <a:ext cx="332286" cy="3887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312222" y="511128"/>
        <a:ext cx="232600" cy="233228"/>
      </dsp:txXfrm>
    </dsp:sp>
    <dsp:sp modelId="{68DA353B-E3BF-4B89-A5FA-A275A88B4AB7}">
      <dsp:nvSpPr>
        <dsp:cNvPr id="0" name=""/>
        <dsp:cNvSpPr/>
      </dsp:nvSpPr>
      <dsp:spPr>
        <a:xfrm>
          <a:off x="8782439" y="47318"/>
          <a:ext cx="1567389" cy="11608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Final Merged Dataset Ready for EDA &amp; Modeling</a:t>
          </a:r>
        </a:p>
      </dsp:txBody>
      <dsp:txXfrm>
        <a:off x="8816439" y="81318"/>
        <a:ext cx="1499389" cy="109284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7/18/2025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F71BA-09A7-3AB6-016E-0B37C6CA11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1690A4-05BA-10E6-8919-9E10A031C7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1E59A6-D70E-B7B7-F790-9DB92497A2B5}"/>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A4281D2D-CD26-FEC4-392D-90005E69EE9F}"/>
              </a:ext>
            </a:extLst>
          </p:cNvPr>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2708212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92FC3A-F91B-ED5F-B41F-C5FDD242B8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4F6975-A771-BFD9-E637-92655C7CAD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292501-933A-37DC-1875-0F2B89DB3406}"/>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2A29EDBC-E4AB-99CE-6B84-C1C0F87D534D}"/>
              </a:ext>
            </a:extLst>
          </p:cNvPr>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126783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7/18/2025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7/18/2025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7/18/2025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7/18/2025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7/18/2025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7/18/2025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7/18/2025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7/18/2025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7/18/2025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7/18/2025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package" Target="../embeddings/Microsoft_Excel_Macro-Enabled_Worksheet.xlsm"/><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8.emf"/></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7.emf"/><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Brandon W.	</a:t>
            </a:r>
          </a:p>
          <a:p>
            <a:r>
              <a:rPr lang="en-US" dirty="0">
                <a:solidFill>
                  <a:schemeClr val="bg2"/>
                </a:solidFill>
                <a:latin typeface="Abadi" panose="020B0604020104020204" pitchFamily="34" charset="0"/>
                <a:ea typeface="SF Pro" pitchFamily="2" charset="0"/>
                <a:cs typeface="SF Pro" pitchFamily="2" charset="0"/>
              </a:rPr>
              <a:t>07/18/2025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TextBox 2">
            <a:extLst>
              <a:ext uri="{FF2B5EF4-FFF2-40B4-BE49-F238E27FC236}">
                <a16:creationId xmlns:a16="http://schemas.microsoft.com/office/drawing/2014/main" id="{4DD779F1-1F20-6BEF-F8B0-42B4EF174866}"/>
              </a:ext>
            </a:extLst>
          </p:cNvPr>
          <p:cNvSpPr txBox="1"/>
          <p:nvPr/>
        </p:nvSpPr>
        <p:spPr>
          <a:xfrm>
            <a:off x="356354" y="6025573"/>
            <a:ext cx="10929257" cy="646331"/>
          </a:xfrm>
          <a:prstGeom prst="rect">
            <a:avLst/>
          </a:prstGeom>
          <a:noFill/>
        </p:spPr>
        <p:txBody>
          <a:bodyPr wrap="square">
            <a:spAutoFit/>
          </a:bodyPr>
          <a:lstStyle/>
          <a:p>
            <a:r>
              <a:rPr lang="en-US" dirty="0"/>
              <a:t>https://github.com/Weintraub-B/Portfolio/blob/main/IBM-data-science-projects/Project5_Capstone/Completed-Notebooks-PythonFiles/labs-jupyter-spacex-Data%20wrangling_complete.ipynb</a:t>
            </a:r>
          </a:p>
        </p:txBody>
      </p:sp>
      <p:pic>
        <p:nvPicPr>
          <p:cNvPr id="7" name="Picture 6" descr="A diagram of a data flow&#10;&#10;AI-generated content may be incorrect.">
            <a:extLst>
              <a:ext uri="{FF2B5EF4-FFF2-40B4-BE49-F238E27FC236}">
                <a16:creationId xmlns:a16="http://schemas.microsoft.com/office/drawing/2014/main" id="{B20A91FE-E6B3-3C50-C9F8-0371C4D5B48C}"/>
              </a:ext>
            </a:extLst>
          </p:cNvPr>
          <p:cNvPicPr>
            <a:picLocks noChangeAspect="1"/>
          </p:cNvPicPr>
          <p:nvPr/>
        </p:nvPicPr>
        <p:blipFill>
          <a:blip r:embed="rId3"/>
          <a:stretch>
            <a:fillRect/>
          </a:stretch>
        </p:blipFill>
        <p:spPr>
          <a:xfrm>
            <a:off x="6096000" y="1367908"/>
            <a:ext cx="5852172" cy="4407417"/>
          </a:xfrm>
          <a:prstGeom prst="rect">
            <a:avLst/>
          </a:prstGeom>
        </p:spPr>
      </p:pic>
      <p:sp>
        <p:nvSpPr>
          <p:cNvPr id="9" name="Rectangle 1">
            <a:extLst>
              <a:ext uri="{FF2B5EF4-FFF2-40B4-BE49-F238E27FC236}">
                <a16:creationId xmlns:a16="http://schemas.microsoft.com/office/drawing/2014/main" id="{73F45FE0-4877-D475-C976-2779587E2F96}"/>
              </a:ext>
            </a:extLst>
          </p:cNvPr>
          <p:cNvSpPr>
            <a:spLocks noChangeArrowheads="1"/>
          </p:cNvSpPr>
          <p:nvPr/>
        </p:nvSpPr>
        <p:spPr bwMode="auto">
          <a:xfrm>
            <a:off x="243828" y="1499438"/>
            <a:ext cx="5721543"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rPr>
              <a:t>Data Wrangling Process</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rPr>
              <a:t>Loaded launch datasets collected via SpaceX API and Wikipedia scraping.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rPr>
              <a:t>Used pandas to inspect for null values, duplicated entries, and inconsistent column names.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rPr>
              <a:t>Dropped unnecessary columns and handled missing data appropriately.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rPr>
              <a:t>Engineered new features such as: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Launch success flag</a:t>
            </a:r>
            <a:r>
              <a:rPr kumimoji="0" lang="en-US" altLang="en-US" b="0" i="0" u="none" strike="noStrike" cap="none" normalizeH="0" baseline="0" dirty="0">
                <a:ln>
                  <a:noFill/>
                </a:ln>
                <a:solidFill>
                  <a:schemeClr val="tx1"/>
                </a:solidFill>
                <a:effectLst/>
              </a:rPr>
              <a:t> (binary)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Payload categories</a:t>
            </a:r>
            <a:endParaRPr kumimoji="0" lang="en-US" altLang="en-US"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Normalized site and booster names</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rPr>
              <a:t>Merged cleaned datasets into a master </a:t>
            </a:r>
            <a:r>
              <a:rPr kumimoji="0" lang="en-US" altLang="en-US" b="0" i="0" u="none" strike="noStrike" cap="none" normalizeH="0" baseline="0" dirty="0" err="1">
                <a:ln>
                  <a:noFill/>
                </a:ln>
                <a:solidFill>
                  <a:schemeClr val="tx1"/>
                </a:solidFill>
                <a:effectLst/>
              </a:rPr>
              <a:t>DataFrame</a:t>
            </a:r>
            <a:r>
              <a:rPr kumimoji="0" lang="en-US" altLang="en-US" b="0" i="0" u="none" strike="noStrike" cap="none" normalizeH="0" baseline="0" dirty="0">
                <a:ln>
                  <a:noFill/>
                </a:ln>
                <a:solidFill>
                  <a:schemeClr val="tx1"/>
                </a:solidFill>
                <a:effectLst/>
              </a:rPr>
              <a:t> for analysis.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rPr>
              <a:t>Final data was saved to CSV and used in EDA and machine learning models.</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Box 5">
            <a:extLst>
              <a:ext uri="{FF2B5EF4-FFF2-40B4-BE49-F238E27FC236}">
                <a16:creationId xmlns:a16="http://schemas.microsoft.com/office/drawing/2014/main" id="{5DD231B3-94A5-7FF2-93C5-2DA660821CDA}"/>
              </a:ext>
            </a:extLst>
          </p:cNvPr>
          <p:cNvSpPr txBox="1"/>
          <p:nvPr/>
        </p:nvSpPr>
        <p:spPr>
          <a:xfrm>
            <a:off x="196697" y="5853797"/>
            <a:ext cx="11088914" cy="646331"/>
          </a:xfrm>
          <a:prstGeom prst="rect">
            <a:avLst/>
          </a:prstGeom>
          <a:noFill/>
        </p:spPr>
        <p:txBody>
          <a:bodyPr wrap="square">
            <a:spAutoFit/>
          </a:bodyPr>
          <a:lstStyle/>
          <a:p>
            <a:r>
              <a:rPr lang="en-US" dirty="0"/>
              <a:t>https://github.com/Weintraub-B/Portfolio/blob/main/IBM-data-science-projects/Project5_Capstone/Completed-Notebooks-PythonFiles/eda-dataviz_complete.ipynb</a:t>
            </a:r>
          </a:p>
        </p:txBody>
      </p:sp>
      <p:sp>
        <p:nvSpPr>
          <p:cNvPr id="9" name="TextBox 8">
            <a:extLst>
              <a:ext uri="{FF2B5EF4-FFF2-40B4-BE49-F238E27FC236}">
                <a16:creationId xmlns:a16="http://schemas.microsoft.com/office/drawing/2014/main" id="{E1F00D8E-B2C3-450C-3648-AE305D0E4F92}"/>
              </a:ext>
            </a:extLst>
          </p:cNvPr>
          <p:cNvSpPr txBox="1"/>
          <p:nvPr/>
        </p:nvSpPr>
        <p:spPr>
          <a:xfrm>
            <a:off x="196696" y="1368255"/>
            <a:ext cx="11261275" cy="4462760"/>
          </a:xfrm>
          <a:prstGeom prst="rect">
            <a:avLst/>
          </a:prstGeom>
          <a:noFill/>
        </p:spPr>
        <p:txBody>
          <a:bodyPr wrap="square">
            <a:spAutoFit/>
          </a:bodyPr>
          <a:lstStyle/>
          <a:p>
            <a:pPr>
              <a:buNone/>
            </a:pPr>
            <a:r>
              <a:rPr lang="en-US" sz="2400" b="1" dirty="0"/>
              <a:t>Charts Created &amp; Purpose:</a:t>
            </a:r>
          </a:p>
          <a:p>
            <a:pPr>
              <a:buNone/>
            </a:pPr>
            <a:endParaRPr lang="en-US" sz="2000" dirty="0"/>
          </a:p>
          <a:p>
            <a:pPr>
              <a:buFont typeface="Arial" panose="020B0604020202020204" pitchFamily="34" charset="0"/>
              <a:buChar char="•"/>
            </a:pPr>
            <a:r>
              <a:rPr lang="en-US" sz="2000" b="1" dirty="0"/>
              <a:t>Flight Number vs. Launch Site (Scatter Plot):</a:t>
            </a:r>
            <a:br>
              <a:rPr lang="en-US" sz="2000" dirty="0"/>
            </a:br>
            <a:r>
              <a:rPr lang="en-US" sz="2000" dirty="0"/>
              <a:t>Showed trends in launch success over time across sites.</a:t>
            </a:r>
          </a:p>
          <a:p>
            <a:pPr>
              <a:buFont typeface="Arial" panose="020B0604020202020204" pitchFamily="34" charset="0"/>
              <a:buChar char="•"/>
            </a:pPr>
            <a:r>
              <a:rPr lang="en-US" sz="2000" b="1" dirty="0"/>
              <a:t>Payload Mass vs. Launch Site (Scatter Plot):</a:t>
            </a:r>
            <a:br>
              <a:rPr lang="en-US" sz="2000" dirty="0"/>
            </a:br>
            <a:r>
              <a:rPr lang="en-US" sz="2000" dirty="0"/>
              <a:t>Compared payload capacities across different launch locations.</a:t>
            </a:r>
          </a:p>
          <a:p>
            <a:pPr>
              <a:buFont typeface="Arial" panose="020B0604020202020204" pitchFamily="34" charset="0"/>
              <a:buChar char="•"/>
            </a:pPr>
            <a:r>
              <a:rPr lang="en-US" sz="2000" b="1" dirty="0"/>
              <a:t>Success Rate by Orbit Type (Bar Chart):</a:t>
            </a:r>
            <a:br>
              <a:rPr lang="en-US" sz="2000" dirty="0"/>
            </a:br>
            <a:r>
              <a:rPr lang="en-US" sz="2000" dirty="0"/>
              <a:t>Identified which orbit types had higher mission success.</a:t>
            </a:r>
          </a:p>
          <a:p>
            <a:pPr>
              <a:buFont typeface="Arial" panose="020B0604020202020204" pitchFamily="34" charset="0"/>
              <a:buChar char="•"/>
            </a:pPr>
            <a:r>
              <a:rPr lang="en-US" sz="2000" b="1" dirty="0"/>
              <a:t>Flight Number vs. Orbit Type (Scatter Plot):</a:t>
            </a:r>
            <a:br>
              <a:rPr lang="en-US" sz="2000" dirty="0"/>
            </a:br>
            <a:r>
              <a:rPr lang="en-US" sz="2000" dirty="0"/>
              <a:t>Tracked how orbit types evolved with SpaceX's mission growth.</a:t>
            </a:r>
          </a:p>
          <a:p>
            <a:pPr>
              <a:buFont typeface="Arial" panose="020B0604020202020204" pitchFamily="34" charset="0"/>
              <a:buChar char="•"/>
            </a:pPr>
            <a:r>
              <a:rPr lang="en-US" sz="2000" b="1" dirty="0"/>
              <a:t>Payload vs. Orbit Type (Scatter Plot):</a:t>
            </a:r>
            <a:br>
              <a:rPr lang="en-US" sz="2000" dirty="0"/>
            </a:br>
            <a:r>
              <a:rPr lang="en-US" sz="2000" dirty="0"/>
              <a:t>Assessed payload weight distribution by orbit category.</a:t>
            </a:r>
          </a:p>
          <a:p>
            <a:pPr>
              <a:buFont typeface="Arial" panose="020B0604020202020204" pitchFamily="34" charset="0"/>
              <a:buChar char="•"/>
            </a:pPr>
            <a:r>
              <a:rPr lang="en-US" sz="2000" b="1" dirty="0"/>
              <a:t>Yearly Success Trend (Line Chart):</a:t>
            </a:r>
            <a:br>
              <a:rPr lang="en-US" sz="2000" dirty="0"/>
            </a:br>
            <a:r>
              <a:rPr lang="en-US" sz="2000" dirty="0"/>
              <a:t>Illustrated SpaceX’s improvement in reliability over years.</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Box 5">
            <a:extLst>
              <a:ext uri="{FF2B5EF4-FFF2-40B4-BE49-F238E27FC236}">
                <a16:creationId xmlns:a16="http://schemas.microsoft.com/office/drawing/2014/main" id="{1989A645-5FDA-2225-D216-831087859B90}"/>
              </a:ext>
            </a:extLst>
          </p:cNvPr>
          <p:cNvSpPr txBox="1"/>
          <p:nvPr/>
        </p:nvSpPr>
        <p:spPr>
          <a:xfrm>
            <a:off x="124125" y="6104045"/>
            <a:ext cx="11161486" cy="646331"/>
          </a:xfrm>
          <a:prstGeom prst="rect">
            <a:avLst/>
          </a:prstGeom>
          <a:noFill/>
        </p:spPr>
        <p:txBody>
          <a:bodyPr wrap="square">
            <a:spAutoFit/>
          </a:bodyPr>
          <a:lstStyle/>
          <a:p>
            <a:r>
              <a:rPr lang="en-US" dirty="0"/>
              <a:t>https://github.com/Weintraub-B/Portfolio/blob/main/IBM-data-science-projects/Project5_Capstone/Completed-Notebooks-PythonFiles/jupyter-labs-eda-sql-coursera_complete.ipynb</a:t>
            </a:r>
          </a:p>
        </p:txBody>
      </p:sp>
      <p:pic>
        <p:nvPicPr>
          <p:cNvPr id="8" name="Picture 7" descr="A list of information on a white background&#10;&#10;AI-generated content may be incorrect.">
            <a:extLst>
              <a:ext uri="{FF2B5EF4-FFF2-40B4-BE49-F238E27FC236}">
                <a16:creationId xmlns:a16="http://schemas.microsoft.com/office/drawing/2014/main" id="{093F604A-6CCD-E1D5-C757-61268F95D221}"/>
              </a:ext>
            </a:extLst>
          </p:cNvPr>
          <p:cNvPicPr>
            <a:picLocks noChangeAspect="1"/>
          </p:cNvPicPr>
          <p:nvPr/>
        </p:nvPicPr>
        <p:blipFill>
          <a:blip r:embed="rId3"/>
          <a:stretch>
            <a:fillRect/>
          </a:stretch>
        </p:blipFill>
        <p:spPr>
          <a:xfrm>
            <a:off x="1541233" y="1385018"/>
            <a:ext cx="8973156" cy="4574107"/>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79400" y="1422400"/>
            <a:ext cx="11796486" cy="4603173"/>
          </a:xfrm>
          <a:prstGeom prst="rect">
            <a:avLst/>
          </a:prstGeom>
        </p:spPr>
        <p:txBody>
          <a:bodyPr>
            <a:normAutofit fontScale="85000" lnSpcReduction="20000"/>
          </a:bodyPr>
          <a:lstStyle/>
          <a:p>
            <a:pPr marL="0" indent="0" algn="r">
              <a:buNone/>
            </a:pPr>
            <a:r>
              <a:rPr lang="en-US" sz="3300" b="1" dirty="0"/>
              <a:t>Map Objects Added</a:t>
            </a:r>
          </a:p>
          <a:p>
            <a:pPr marL="457200" indent="-457200">
              <a:buFont typeface="+mj-lt"/>
              <a:buAutoNum type="arabicPeriod"/>
            </a:pPr>
            <a:r>
              <a:rPr lang="en-US" sz="2400" b="1" dirty="0"/>
              <a:t>Markers:</a:t>
            </a:r>
          </a:p>
          <a:p>
            <a:pPr lvl="1"/>
            <a:r>
              <a:rPr lang="en-US" sz="1600" dirty="0"/>
              <a:t>Added for each of the four SpaceX launch sites (e.g., CCAFS, KSC, VAFB) using their coordinates.</a:t>
            </a:r>
          </a:p>
          <a:p>
            <a:pPr lvl="1"/>
            <a:r>
              <a:rPr lang="en-US" sz="1600" dirty="0"/>
              <a:t>Purpose: Identify exact launch site locations on the global map.</a:t>
            </a:r>
          </a:p>
          <a:p>
            <a:pPr marL="457200" indent="-457200">
              <a:buFont typeface="+mj-lt"/>
              <a:buAutoNum type="arabicPeriod"/>
            </a:pPr>
            <a:r>
              <a:rPr lang="en-US" sz="2400" b="1" dirty="0"/>
              <a:t>Circle Markers:</a:t>
            </a:r>
          </a:p>
          <a:p>
            <a:pPr lvl="1"/>
            <a:r>
              <a:rPr lang="en-US" sz="2000" dirty="0"/>
              <a:t>Colored and sized based on success rate or activity at each site.</a:t>
            </a:r>
          </a:p>
          <a:p>
            <a:pPr lvl="1"/>
            <a:r>
              <a:rPr lang="en-US" sz="2000" dirty="0"/>
              <a:t>Purpose: Quickly visualize mission density or outcome intensity.</a:t>
            </a:r>
          </a:p>
          <a:p>
            <a:pPr marL="457200" indent="-457200">
              <a:buFont typeface="+mj-lt"/>
              <a:buAutoNum type="arabicPeriod"/>
            </a:pPr>
            <a:r>
              <a:rPr lang="en-US" sz="2400" b="1" dirty="0"/>
              <a:t>Popups:</a:t>
            </a:r>
          </a:p>
          <a:p>
            <a:pPr lvl="1"/>
            <a:r>
              <a:rPr lang="en-US" sz="2000" dirty="0"/>
              <a:t>Custom HTML popups show detailed info (site name, coordinates, proximity measurements).</a:t>
            </a:r>
          </a:p>
          <a:p>
            <a:pPr lvl="1"/>
            <a:r>
              <a:rPr lang="en-US" sz="2000" dirty="0"/>
              <a:t>Purpose: Provide interactive, on-click site insights.</a:t>
            </a:r>
          </a:p>
          <a:p>
            <a:pPr marL="457200" indent="-457200">
              <a:buFont typeface="+mj-lt"/>
              <a:buAutoNum type="arabicPeriod"/>
            </a:pPr>
            <a:r>
              <a:rPr lang="en-US" sz="2400" b="1" dirty="0"/>
              <a:t>Lines:</a:t>
            </a:r>
          </a:p>
          <a:p>
            <a:pPr lvl="1"/>
            <a:r>
              <a:rPr lang="en-US" sz="2000" dirty="0"/>
              <a:t>Drawn from each launch site to the nearest infrastructure points (e.g., highways, coasts, rail).</a:t>
            </a:r>
          </a:p>
          <a:p>
            <a:pPr lvl="1"/>
            <a:r>
              <a:rPr lang="en-US" sz="2000" dirty="0"/>
              <a:t>Purpose: Show proximity to logistical elements affecting operations.</a:t>
            </a:r>
          </a:p>
          <a:p>
            <a:pPr marL="457200" indent="-457200">
              <a:buFont typeface="+mj-lt"/>
              <a:buAutoNum type="arabicPeriod"/>
            </a:pPr>
            <a:r>
              <a:rPr lang="en-US" sz="2400" b="1" dirty="0"/>
              <a:t>Distance Labels:</a:t>
            </a:r>
          </a:p>
          <a:p>
            <a:pPr lvl="1"/>
            <a:r>
              <a:rPr lang="en-US" sz="2000" dirty="0"/>
              <a:t>Calculated and displayed distances from each site to key landmarks.</a:t>
            </a:r>
          </a:p>
          <a:p>
            <a:pPr lvl="1"/>
            <a:r>
              <a:rPr lang="en-US" sz="2000" dirty="0"/>
              <a:t>Purpose: Assist with analyzing accessibility and location-based advantages.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xtBox 5">
            <a:extLst>
              <a:ext uri="{FF2B5EF4-FFF2-40B4-BE49-F238E27FC236}">
                <a16:creationId xmlns:a16="http://schemas.microsoft.com/office/drawing/2014/main" id="{F7634416-EC71-B726-5077-1A11D1AC7273}"/>
              </a:ext>
            </a:extLst>
          </p:cNvPr>
          <p:cNvSpPr txBox="1"/>
          <p:nvPr/>
        </p:nvSpPr>
        <p:spPr>
          <a:xfrm>
            <a:off x="211211" y="6025573"/>
            <a:ext cx="11074400" cy="646331"/>
          </a:xfrm>
          <a:prstGeom prst="rect">
            <a:avLst/>
          </a:prstGeom>
          <a:noFill/>
        </p:spPr>
        <p:txBody>
          <a:bodyPr wrap="square">
            <a:spAutoFit/>
          </a:bodyPr>
          <a:lstStyle/>
          <a:p>
            <a:r>
              <a:rPr lang="en-US" dirty="0"/>
              <a:t>https://github.com/Weintraub-B/Portfolio/blob/main/IBM-data-science-projects/Project5_Capstone/Completed-Notebooks-PythonFiles/lab_jupyter_launch_site_location_complete.ipynb</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9" name="TextBox 8">
            <a:extLst>
              <a:ext uri="{FF2B5EF4-FFF2-40B4-BE49-F238E27FC236}">
                <a16:creationId xmlns:a16="http://schemas.microsoft.com/office/drawing/2014/main" id="{E979B2C2-3B78-FF2A-774C-F468B06898B1}"/>
              </a:ext>
            </a:extLst>
          </p:cNvPr>
          <p:cNvSpPr txBox="1"/>
          <p:nvPr/>
        </p:nvSpPr>
        <p:spPr>
          <a:xfrm>
            <a:off x="98725" y="1241037"/>
            <a:ext cx="11858171" cy="5078313"/>
          </a:xfrm>
          <a:prstGeom prst="rect">
            <a:avLst/>
          </a:prstGeom>
          <a:noFill/>
        </p:spPr>
        <p:txBody>
          <a:bodyPr wrap="square">
            <a:spAutoFit/>
          </a:bodyPr>
          <a:lstStyle/>
          <a:p>
            <a:pPr>
              <a:buNone/>
            </a:pPr>
            <a:r>
              <a:rPr lang="en-US" b="1" dirty="0"/>
              <a:t>Plots &amp; Interactions Added:</a:t>
            </a:r>
          </a:p>
          <a:p>
            <a:pPr>
              <a:buNone/>
            </a:pPr>
            <a:endParaRPr lang="en-US" b="1" dirty="0"/>
          </a:p>
          <a:p>
            <a:pPr>
              <a:buFont typeface="Arial" panose="020B0604020202020204" pitchFamily="34" charset="0"/>
              <a:buChar char="•"/>
            </a:pPr>
            <a:r>
              <a:rPr lang="en-US" b="1" dirty="0"/>
              <a:t>Launch Site Dropdown (Dropdown Filter):</a:t>
            </a:r>
          </a:p>
          <a:p>
            <a:pPr lvl="1">
              <a:buFont typeface="Arial" panose="020B0604020202020204" pitchFamily="34" charset="0"/>
              <a:buChar char="•"/>
            </a:pPr>
            <a:r>
              <a:rPr lang="en-US" dirty="0"/>
              <a:t>Allows users select a specific site or view all sites</a:t>
            </a:r>
          </a:p>
          <a:p>
            <a:pPr lvl="1">
              <a:buFont typeface="Arial" panose="020B0604020202020204" pitchFamily="34" charset="0"/>
              <a:buChar char="•"/>
            </a:pPr>
            <a:r>
              <a:rPr lang="en-US" dirty="0"/>
              <a:t>Enables filtering of visualizations dynamically based on launch location.</a:t>
            </a:r>
          </a:p>
          <a:p>
            <a:pPr>
              <a:buFont typeface="Arial" panose="020B0604020202020204" pitchFamily="34" charset="0"/>
              <a:buChar char="•"/>
            </a:pPr>
            <a:endParaRPr lang="en-US" b="1" dirty="0"/>
          </a:p>
          <a:p>
            <a:pPr>
              <a:buFont typeface="Arial" panose="020B0604020202020204" pitchFamily="34" charset="0"/>
              <a:buChar char="•"/>
            </a:pPr>
            <a:r>
              <a:rPr lang="en-US" b="1" dirty="0"/>
              <a:t>Pie Chart (Success Metrics):</a:t>
            </a:r>
            <a:endParaRPr lang="en-US" dirty="0"/>
          </a:p>
          <a:p>
            <a:pPr marL="742950" lvl="1" indent="-285750">
              <a:buFont typeface="Arial" panose="020B0604020202020204" pitchFamily="34" charset="0"/>
              <a:buChar char="•"/>
            </a:pPr>
            <a:r>
              <a:rPr lang="en-US" dirty="0"/>
              <a:t>For </a:t>
            </a:r>
            <a:r>
              <a:rPr lang="en-US" b="1" dirty="0"/>
              <a:t>All Sites</a:t>
            </a:r>
            <a:r>
              <a:rPr lang="en-US" dirty="0"/>
              <a:t>: shows proportion of successful launches by site.</a:t>
            </a:r>
          </a:p>
          <a:p>
            <a:pPr marL="742950" lvl="1" indent="-285750">
              <a:buFont typeface="Arial" panose="020B0604020202020204" pitchFamily="34" charset="0"/>
              <a:buChar char="•"/>
            </a:pPr>
            <a:r>
              <a:rPr lang="en-US" dirty="0"/>
              <a:t>For </a:t>
            </a:r>
            <a:r>
              <a:rPr lang="en-US" b="1" dirty="0"/>
              <a:t>Single Site</a:t>
            </a:r>
            <a:r>
              <a:rPr lang="en-US" dirty="0"/>
              <a:t>: shows Success vs. Failure.</a:t>
            </a:r>
          </a:p>
          <a:p>
            <a:pPr marL="1200150" lvl="2" indent="-285750">
              <a:buFont typeface="Arial" panose="020B0604020202020204" pitchFamily="34" charset="0"/>
              <a:buChar char="•"/>
            </a:pPr>
            <a:r>
              <a:rPr lang="en-US" dirty="0"/>
              <a:t>Helps compare launch success rates across locations interactively.</a:t>
            </a:r>
          </a:p>
          <a:p>
            <a:pPr>
              <a:buFont typeface="Arial" panose="020B0604020202020204" pitchFamily="34" charset="0"/>
              <a:buChar char="•"/>
            </a:pPr>
            <a:endParaRPr lang="en-US" b="1" dirty="0"/>
          </a:p>
          <a:p>
            <a:pPr>
              <a:buFont typeface="Arial" panose="020B0604020202020204" pitchFamily="34" charset="0"/>
              <a:buChar char="•"/>
            </a:pPr>
            <a:r>
              <a:rPr lang="en-US" b="1" dirty="0"/>
              <a:t>Payload Range Slider (</a:t>
            </a:r>
            <a:r>
              <a:rPr lang="en-US" b="1" dirty="0" err="1"/>
              <a:t>RangeSlider</a:t>
            </a:r>
            <a:r>
              <a:rPr lang="en-US" b="1" dirty="0"/>
              <a:t>):</a:t>
            </a:r>
          </a:p>
          <a:p>
            <a:pPr lvl="1">
              <a:buFont typeface="Arial" panose="020B0604020202020204" pitchFamily="34" charset="0"/>
              <a:buChar char="•"/>
            </a:pPr>
            <a:r>
              <a:rPr lang="en-US" dirty="0"/>
              <a:t>Allows users to filter data based on payload weight (in kilograms).</a:t>
            </a:r>
          </a:p>
          <a:p>
            <a:pPr lvl="1">
              <a:buFont typeface="Arial" panose="020B0604020202020204" pitchFamily="34" charset="0"/>
              <a:buChar char="•"/>
            </a:pPr>
            <a:r>
              <a:rPr lang="en-US" dirty="0"/>
              <a:t>Provides custom control over the weight spectrum being analyzed.</a:t>
            </a:r>
          </a:p>
          <a:p>
            <a:pPr>
              <a:buFont typeface="Arial" panose="020B0604020202020204" pitchFamily="34" charset="0"/>
              <a:buChar char="•"/>
            </a:pPr>
            <a:endParaRPr lang="en-US" b="1" dirty="0"/>
          </a:p>
          <a:p>
            <a:pPr>
              <a:buFont typeface="Arial" panose="020B0604020202020204" pitchFamily="34" charset="0"/>
              <a:buChar char="•"/>
            </a:pPr>
            <a:r>
              <a:rPr lang="en-US" b="1" dirty="0"/>
              <a:t>Scatter Plot (Payload vs. Success):</a:t>
            </a:r>
          </a:p>
          <a:p>
            <a:pPr lvl="1">
              <a:buFont typeface="Arial" panose="020B0604020202020204" pitchFamily="34" charset="0"/>
              <a:buChar char="•"/>
            </a:pPr>
            <a:r>
              <a:rPr lang="en-US" dirty="0"/>
              <a:t>Displays payload mass vs. mission success, color-coded by Booster Version Category.</a:t>
            </a:r>
          </a:p>
          <a:p>
            <a:pPr lvl="1">
              <a:buFont typeface="Arial" panose="020B0604020202020204" pitchFamily="34" charset="0"/>
              <a:buChar char="•"/>
            </a:pPr>
            <a:r>
              <a:rPr lang="en-US" dirty="0"/>
              <a:t>Helps explore how different payloads and boosters influence success outcomes.</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979C1EBF-9035-A3F8-D0F5-72EE3C14EED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49EBFBC-C4C2-88A5-62EA-20A679DA0347}"/>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080472AE-CE89-76A1-7814-F3409C0FB39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 (continued)</a:t>
            </a:r>
          </a:p>
        </p:txBody>
      </p:sp>
      <p:sp>
        <p:nvSpPr>
          <p:cNvPr id="9" name="TextBox 8">
            <a:extLst>
              <a:ext uri="{FF2B5EF4-FFF2-40B4-BE49-F238E27FC236}">
                <a16:creationId xmlns:a16="http://schemas.microsoft.com/office/drawing/2014/main" id="{DF46FA2C-8935-0B57-4201-AFA16AB9EEDA}"/>
              </a:ext>
            </a:extLst>
          </p:cNvPr>
          <p:cNvSpPr txBox="1"/>
          <p:nvPr/>
        </p:nvSpPr>
        <p:spPr>
          <a:xfrm>
            <a:off x="203199" y="1443841"/>
            <a:ext cx="11858171" cy="3539430"/>
          </a:xfrm>
          <a:prstGeom prst="rect">
            <a:avLst/>
          </a:prstGeom>
          <a:noFill/>
        </p:spPr>
        <p:txBody>
          <a:bodyPr wrap="square">
            <a:spAutoFit/>
          </a:bodyPr>
          <a:lstStyle/>
          <a:p>
            <a:pPr>
              <a:buNone/>
            </a:pPr>
            <a:r>
              <a:rPr lang="en-US" sz="2800" dirty="0"/>
              <a:t>Why These Features Were Added:</a:t>
            </a:r>
          </a:p>
          <a:p>
            <a:pPr>
              <a:buNone/>
            </a:pPr>
            <a:endParaRPr lang="en-US" sz="2800" dirty="0"/>
          </a:p>
          <a:p>
            <a:pPr marL="342900" indent="-342900">
              <a:buFont typeface="+mj-lt"/>
              <a:buAutoNum type="arabicPeriod"/>
            </a:pPr>
            <a:r>
              <a:rPr lang="en-US" sz="2800" dirty="0"/>
              <a:t>To provide interactivity and exploration for users analyzing SpaceX data.</a:t>
            </a:r>
          </a:p>
          <a:p>
            <a:pPr marL="342900" indent="-342900">
              <a:buFont typeface="+mj-lt"/>
              <a:buAutoNum type="arabicPeriod"/>
            </a:pPr>
            <a:r>
              <a:rPr lang="en-US" sz="2800" dirty="0"/>
              <a:t>To visualize key performance metrics (success/failure) across multiple filters.</a:t>
            </a:r>
          </a:p>
          <a:p>
            <a:pPr marL="342900" indent="-342900">
              <a:buFont typeface="+mj-lt"/>
              <a:buAutoNum type="arabicPeriod"/>
            </a:pPr>
            <a:r>
              <a:rPr lang="en-US" sz="2800" dirty="0"/>
              <a:t>To make trends easier to interpret, such as payload influence or site effectiveness.</a:t>
            </a:r>
          </a:p>
          <a:p>
            <a:pPr marL="342900" indent="-342900">
              <a:buFont typeface="+mj-lt"/>
              <a:buAutoNum type="arabicPeriod"/>
            </a:pPr>
            <a:endParaRPr lang="en-US" sz="2800" dirty="0"/>
          </a:p>
          <a:p>
            <a:r>
              <a:rPr lang="en-US" sz="2800" dirty="0"/>
              <a:t>Built using Dash, </a:t>
            </a:r>
            <a:r>
              <a:rPr lang="en-US" sz="2800" dirty="0" err="1"/>
              <a:t>Plotly</a:t>
            </a:r>
            <a:r>
              <a:rPr lang="en-US" sz="2800" dirty="0"/>
              <a:t> Express, and pandas for live, responsive charts.</a:t>
            </a:r>
          </a:p>
        </p:txBody>
      </p:sp>
      <p:sp>
        <p:nvSpPr>
          <p:cNvPr id="6" name="TextBox 5">
            <a:extLst>
              <a:ext uri="{FF2B5EF4-FFF2-40B4-BE49-F238E27FC236}">
                <a16:creationId xmlns:a16="http://schemas.microsoft.com/office/drawing/2014/main" id="{83848E56-2A7A-1493-DC6F-2C494711F314}"/>
              </a:ext>
            </a:extLst>
          </p:cNvPr>
          <p:cNvSpPr txBox="1"/>
          <p:nvPr/>
        </p:nvSpPr>
        <p:spPr>
          <a:xfrm>
            <a:off x="0" y="6025573"/>
            <a:ext cx="11285611" cy="646331"/>
          </a:xfrm>
          <a:prstGeom prst="rect">
            <a:avLst/>
          </a:prstGeom>
          <a:noFill/>
        </p:spPr>
        <p:txBody>
          <a:bodyPr wrap="square">
            <a:spAutoFit/>
          </a:bodyPr>
          <a:lstStyle/>
          <a:p>
            <a:r>
              <a:rPr lang="en-US" dirty="0"/>
              <a:t>https://github.com/Weintraub-B/Portfolio/blob/main/IBM-data-science-projects/Project5_Capstone/Completed-Notebooks-PythonFiles/spacex-dash-app_Complete.py</a:t>
            </a:r>
          </a:p>
        </p:txBody>
      </p:sp>
    </p:spTree>
    <p:extLst>
      <p:ext uri="{BB962C8B-B14F-4D97-AF65-F5344CB8AC3E}">
        <p14:creationId xmlns:p14="http://schemas.microsoft.com/office/powerpoint/2010/main" val="1631393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TextBox 5">
            <a:extLst>
              <a:ext uri="{FF2B5EF4-FFF2-40B4-BE49-F238E27FC236}">
                <a16:creationId xmlns:a16="http://schemas.microsoft.com/office/drawing/2014/main" id="{184C45FD-9CC5-D71D-C712-A157FD6BE5D6}"/>
              </a:ext>
            </a:extLst>
          </p:cNvPr>
          <p:cNvSpPr txBox="1"/>
          <p:nvPr/>
        </p:nvSpPr>
        <p:spPr>
          <a:xfrm>
            <a:off x="145143" y="6025573"/>
            <a:ext cx="11140468" cy="646331"/>
          </a:xfrm>
          <a:prstGeom prst="rect">
            <a:avLst/>
          </a:prstGeom>
          <a:noFill/>
        </p:spPr>
        <p:txBody>
          <a:bodyPr wrap="square">
            <a:spAutoFit/>
          </a:bodyPr>
          <a:lstStyle/>
          <a:p>
            <a:r>
              <a:rPr lang="en-US" dirty="0"/>
              <a:t>https://github.com/Weintraub-B/Portfolio/blob/main/IBM-data-science-projects/Project5_Capstone/Completed-Notebooks-PythonFiles/SpaceX_Machine%20Learning%20Prediction_Part_5_complete.ipynb</a:t>
            </a:r>
          </a:p>
        </p:txBody>
      </p:sp>
      <p:sp>
        <p:nvSpPr>
          <p:cNvPr id="8" name="Rectangle 2">
            <a:extLst>
              <a:ext uri="{FF2B5EF4-FFF2-40B4-BE49-F238E27FC236}">
                <a16:creationId xmlns:a16="http://schemas.microsoft.com/office/drawing/2014/main" id="{D1A87E03-6BA8-71BC-29B8-4DDEB0D80683}"/>
              </a:ext>
            </a:extLst>
          </p:cNvPr>
          <p:cNvSpPr>
            <a:spLocks noChangeArrowheads="1"/>
          </p:cNvSpPr>
          <p:nvPr/>
        </p:nvSpPr>
        <p:spPr bwMode="auto">
          <a:xfrm>
            <a:off x="145143" y="1316592"/>
            <a:ext cx="11872686"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rPr>
              <a:t>Summary of Model Development: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rPr>
              <a:t>Data Preprocessing:</a:t>
            </a:r>
          </a:p>
          <a:p>
            <a:pPr marL="742950" lvl="1" indent="-285750" eaLnBrk="0" fontAlgn="base" hangingPunct="0">
              <a:spcBef>
                <a:spcPct val="0"/>
              </a:spcBef>
              <a:spcAft>
                <a:spcPct val="0"/>
              </a:spcAft>
              <a:buFont typeface="Arial" panose="020B0604020202020204" pitchFamily="34" charset="0"/>
              <a:buChar char="•"/>
            </a:pPr>
            <a:r>
              <a:rPr kumimoji="0" lang="en-US" altLang="en-US" sz="1600" b="0" i="0" u="none" strike="noStrike" cap="none" normalizeH="0" baseline="0" dirty="0">
                <a:ln>
                  <a:noFill/>
                </a:ln>
                <a:solidFill>
                  <a:schemeClr val="tx1"/>
                </a:solidFill>
                <a:effectLst/>
              </a:rPr>
              <a:t>Encoded categorical variables and normalized features.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rPr>
              <a:t>Train-Test Split:</a:t>
            </a:r>
          </a:p>
          <a:p>
            <a:pPr marL="742950" lvl="1" indent="-285750" eaLnBrk="0" fontAlgn="base" hangingPunct="0">
              <a:spcBef>
                <a:spcPct val="0"/>
              </a:spcBef>
              <a:spcAft>
                <a:spcPct val="0"/>
              </a:spcAft>
              <a:buFont typeface="Arial" panose="020B0604020202020204" pitchFamily="34" charset="0"/>
              <a:buChar char="•"/>
            </a:pPr>
            <a:r>
              <a:rPr kumimoji="0" lang="en-US" altLang="en-US" sz="1600" b="0" i="0" u="none" strike="noStrike" cap="none" normalizeH="0" baseline="0" dirty="0">
                <a:ln>
                  <a:noFill/>
                </a:ln>
                <a:solidFill>
                  <a:schemeClr val="tx1"/>
                </a:solidFill>
                <a:effectLst/>
              </a:rPr>
              <a:t>Divided the data into training (80%) and testing (20%) sets.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rPr>
              <a:t>Model Training:</a:t>
            </a:r>
          </a:p>
          <a:p>
            <a:pPr marL="742950" lvl="1" indent="-285750" eaLnBrk="0" fontAlgn="base" hangingPunct="0">
              <a:spcBef>
                <a:spcPct val="0"/>
              </a:spcBef>
              <a:spcAft>
                <a:spcPct val="0"/>
              </a:spcAft>
              <a:buFont typeface="Arial" panose="020B0604020202020204" pitchFamily="34" charset="0"/>
              <a:buChar char="•"/>
            </a:pPr>
            <a:r>
              <a:rPr kumimoji="0" lang="en-US" altLang="en-US" sz="1600" b="0" i="0" u="none" strike="noStrike" cap="none" normalizeH="0" baseline="0" dirty="0">
                <a:ln>
                  <a:noFill/>
                </a:ln>
                <a:solidFill>
                  <a:schemeClr val="tx1"/>
                </a:solidFill>
                <a:effectLst/>
              </a:rPr>
              <a:t>Trained and compared the following classifiers:</a:t>
            </a:r>
          </a:p>
          <a:p>
            <a:pPr marL="1200150" lvl="2" indent="-285750" eaLnBrk="0" fontAlgn="base" hangingPunct="0">
              <a:spcBef>
                <a:spcPct val="0"/>
              </a:spcBef>
              <a:spcAft>
                <a:spcPct val="0"/>
              </a:spcAft>
              <a:buFont typeface="Arial" panose="020B0604020202020204" pitchFamily="34" charset="0"/>
              <a:buChar char="•"/>
            </a:pPr>
            <a:r>
              <a:rPr kumimoji="0" lang="en-US" altLang="en-US" sz="1600" b="0" i="0" u="none" strike="noStrike" cap="none" normalizeH="0" baseline="0" dirty="0">
                <a:ln>
                  <a:noFill/>
                </a:ln>
                <a:solidFill>
                  <a:schemeClr val="tx1"/>
                </a:solidFill>
                <a:effectLst/>
              </a:rPr>
              <a:t>Logistic Regression</a:t>
            </a:r>
          </a:p>
          <a:p>
            <a:pPr marL="1200150" lvl="2" indent="-285750" eaLnBrk="0" fontAlgn="base" hangingPunct="0">
              <a:spcBef>
                <a:spcPct val="0"/>
              </a:spcBef>
              <a:spcAft>
                <a:spcPct val="0"/>
              </a:spcAft>
              <a:buFont typeface="Arial" panose="020B0604020202020204" pitchFamily="34" charset="0"/>
              <a:buChar char="•"/>
            </a:pPr>
            <a:r>
              <a:rPr kumimoji="0" lang="en-US" altLang="en-US" sz="1600" b="0" i="0" u="none" strike="noStrike" cap="none" normalizeH="0" baseline="0" dirty="0">
                <a:ln>
                  <a:noFill/>
                </a:ln>
                <a:solidFill>
                  <a:schemeClr val="tx1"/>
                </a:solidFill>
                <a:effectLst/>
              </a:rPr>
              <a:t>Support Vector Machine (SVM)</a:t>
            </a:r>
          </a:p>
          <a:p>
            <a:pPr marL="1200150" lvl="2" indent="-285750" eaLnBrk="0" fontAlgn="base" hangingPunct="0">
              <a:spcBef>
                <a:spcPct val="0"/>
              </a:spcBef>
              <a:spcAft>
                <a:spcPct val="0"/>
              </a:spcAft>
              <a:buFont typeface="Arial" panose="020B0604020202020204" pitchFamily="34" charset="0"/>
              <a:buChar char="•"/>
            </a:pPr>
            <a:r>
              <a:rPr kumimoji="0" lang="en-US" altLang="en-US" sz="1600" b="0" i="0" u="none" strike="noStrike" cap="none" normalizeH="0" baseline="0" dirty="0">
                <a:ln>
                  <a:noFill/>
                </a:ln>
                <a:solidFill>
                  <a:schemeClr val="tx1"/>
                </a:solidFill>
                <a:effectLst/>
              </a:rPr>
              <a:t>Decision Tree</a:t>
            </a:r>
          </a:p>
          <a:p>
            <a:pPr marL="1200150" lvl="2" indent="-285750" eaLnBrk="0" fontAlgn="base" hangingPunct="0">
              <a:spcBef>
                <a:spcPct val="0"/>
              </a:spcBef>
              <a:spcAft>
                <a:spcPct val="0"/>
              </a:spcAft>
              <a:buFont typeface="Arial" panose="020B0604020202020204" pitchFamily="34" charset="0"/>
              <a:buChar char="•"/>
            </a:pPr>
            <a:r>
              <a:rPr kumimoji="0" lang="en-US" altLang="en-US" sz="1600" b="0" i="0" u="none" strike="noStrike" cap="none" normalizeH="0" baseline="0" dirty="0">
                <a:ln>
                  <a:noFill/>
                </a:ln>
                <a:solidFill>
                  <a:schemeClr val="tx1"/>
                </a:solidFill>
                <a:effectLst/>
              </a:rPr>
              <a:t>K-Nearest Neighbors (KNN)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rPr>
              <a:t>Model Evaluation:</a:t>
            </a:r>
          </a:p>
          <a:p>
            <a:pPr marL="742950" lvl="1" indent="-285750" eaLnBrk="0" fontAlgn="base" hangingPunct="0">
              <a:spcBef>
                <a:spcPct val="0"/>
              </a:spcBef>
              <a:spcAft>
                <a:spcPct val="0"/>
              </a:spcAft>
              <a:buFont typeface="Arial" panose="020B0604020202020204" pitchFamily="34" charset="0"/>
              <a:buChar char="•"/>
            </a:pPr>
            <a:r>
              <a:rPr kumimoji="0" lang="en-US" altLang="en-US" sz="1600" b="0" i="0" u="none" strike="noStrike" cap="none" normalizeH="0" baseline="0" dirty="0">
                <a:ln>
                  <a:noFill/>
                </a:ln>
                <a:solidFill>
                  <a:schemeClr val="tx1"/>
                </a:solidFill>
                <a:effectLst/>
              </a:rPr>
              <a:t>Assessed using Accuracy, Precision, Recall, and F1 Score.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rPr>
              <a:t>Hyperparameter Tuning:</a:t>
            </a:r>
          </a:p>
          <a:p>
            <a:pPr marL="742950" lvl="1" indent="-285750" eaLnBrk="0" fontAlgn="base" hangingPunct="0">
              <a:spcBef>
                <a:spcPct val="0"/>
              </a:spcBef>
              <a:spcAft>
                <a:spcPct val="0"/>
              </a:spcAft>
              <a:buFont typeface="Arial" panose="020B0604020202020204" pitchFamily="34" charset="0"/>
              <a:buChar char="•"/>
            </a:pPr>
            <a:r>
              <a:rPr kumimoji="0" lang="en-US" altLang="en-US" sz="1600" b="0" i="0" u="none" strike="noStrike" cap="none" normalizeH="0" baseline="0" dirty="0">
                <a:ln>
                  <a:noFill/>
                </a:ln>
                <a:solidFill>
                  <a:schemeClr val="tx1"/>
                </a:solidFill>
                <a:effectLst/>
              </a:rPr>
              <a:t>Tuned </a:t>
            </a:r>
            <a:r>
              <a:rPr kumimoji="0" lang="en-US" altLang="en-US" sz="1600" b="0" i="0" u="none" strike="noStrike" cap="none" normalizeH="0" baseline="0" dirty="0" err="1">
                <a:ln>
                  <a:noFill/>
                </a:ln>
                <a:solidFill>
                  <a:schemeClr val="tx1"/>
                </a:solidFill>
                <a:effectLst/>
              </a:rPr>
              <a:t>max_depth</a:t>
            </a:r>
            <a:r>
              <a:rPr kumimoji="0" lang="en-US" altLang="en-US" sz="1600" b="0" i="0" u="none" strike="noStrike" cap="none" normalizeH="0" baseline="0" dirty="0">
                <a:ln>
                  <a:noFill/>
                </a:ln>
                <a:solidFill>
                  <a:schemeClr val="tx1"/>
                </a:solidFill>
                <a:effectLst/>
              </a:rPr>
              <a:t> (Decision Tree) and C (SVM, Logistic) for better performance.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rPr>
              <a:t>Best Model Selection:</a:t>
            </a:r>
          </a:p>
          <a:p>
            <a:pPr marL="742950" lvl="1" indent="-285750" eaLnBrk="0" fontAlgn="base" hangingPunct="0">
              <a:spcBef>
                <a:spcPct val="0"/>
              </a:spcBef>
              <a:spcAft>
                <a:spcPct val="0"/>
              </a:spcAft>
              <a:buFont typeface="Arial" panose="020B0604020202020204" pitchFamily="34" charset="0"/>
              <a:buChar char="•"/>
            </a:pPr>
            <a:r>
              <a:rPr kumimoji="0" lang="en-US" altLang="en-US" sz="1600" b="0" i="0" u="none" strike="noStrike" cap="none" normalizeH="0" baseline="0" dirty="0">
                <a:ln>
                  <a:noFill/>
                </a:ln>
                <a:solidFill>
                  <a:schemeClr val="tx1"/>
                </a:solidFill>
                <a:effectLst/>
              </a:rPr>
              <a:t>Chose the model with the highest overall metrics on test data.</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600" b="0" i="0" u="none" strike="noStrike" cap="none" normalizeH="0" baseline="0" dirty="0">
              <a:ln>
                <a:noFill/>
              </a:ln>
              <a:solidFill>
                <a:schemeClr val="tx1"/>
              </a:solidFill>
              <a:effectLst/>
            </a:endParaRPr>
          </a:p>
        </p:txBody>
      </p:sp>
      <p:pic>
        <p:nvPicPr>
          <p:cNvPr id="10" name="Picture 9" descr="A diagram of a model&#10;&#10;AI-generated content may be incorrect.">
            <a:extLst>
              <a:ext uri="{FF2B5EF4-FFF2-40B4-BE49-F238E27FC236}">
                <a16:creationId xmlns:a16="http://schemas.microsoft.com/office/drawing/2014/main" id="{6216DF79-0873-AF93-7ADC-C367098C6A50}"/>
              </a:ext>
            </a:extLst>
          </p:cNvPr>
          <p:cNvPicPr>
            <a:picLocks noChangeAspect="1"/>
          </p:cNvPicPr>
          <p:nvPr/>
        </p:nvPicPr>
        <p:blipFill>
          <a:blip r:embed="rId3"/>
          <a:srcRect l="30426" t="7567" r="28877" b="8395"/>
          <a:stretch>
            <a:fillRect/>
          </a:stretch>
        </p:blipFill>
        <p:spPr>
          <a:xfrm>
            <a:off x="8154915" y="1565227"/>
            <a:ext cx="3130696" cy="4345899"/>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391183" y="1442293"/>
            <a:ext cx="9928475" cy="46198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3200" b="1" dirty="0">
                <a:solidFill>
                  <a:schemeClr val="accent3">
                    <a:lumMod val="25000"/>
                  </a:schemeClr>
                </a:solidFill>
                <a:latin typeface="+mn-lt"/>
              </a:rPr>
              <a:t>Exploratory Data Analysis (EDA) Results</a:t>
            </a:r>
          </a:p>
          <a:p>
            <a:pPr lvl="1">
              <a:lnSpc>
                <a:spcPct val="100000"/>
              </a:lnSpc>
              <a:spcBef>
                <a:spcPts val="1400"/>
              </a:spcBef>
            </a:pPr>
            <a:r>
              <a:rPr lang="en-US" dirty="0">
                <a:solidFill>
                  <a:schemeClr val="accent3">
                    <a:lumMod val="25000"/>
                  </a:schemeClr>
                </a:solidFill>
                <a:latin typeface="Abadi" panose="020B0604020104020204" pitchFamily="34" charset="0"/>
              </a:rPr>
              <a:t>Found that payload mass, booster version, and launch site significantly influenced launch outcomes.</a:t>
            </a:r>
          </a:p>
          <a:p>
            <a:pPr lvl="1">
              <a:lnSpc>
                <a:spcPct val="100000"/>
              </a:lnSpc>
              <a:spcBef>
                <a:spcPts val="1400"/>
              </a:spcBef>
            </a:pPr>
            <a:r>
              <a:rPr lang="en-US" dirty="0">
                <a:solidFill>
                  <a:schemeClr val="accent3">
                    <a:lumMod val="25000"/>
                  </a:schemeClr>
                </a:solidFill>
                <a:latin typeface="Abadi" panose="020B0604020104020204" pitchFamily="34" charset="0"/>
              </a:rPr>
              <a:t>Used heatmaps and correlation matrices to detect feature relationships.</a:t>
            </a:r>
          </a:p>
          <a:p>
            <a:pPr lvl="1">
              <a:lnSpc>
                <a:spcPct val="100000"/>
              </a:lnSpc>
              <a:spcBef>
                <a:spcPts val="1400"/>
              </a:spcBef>
            </a:pPr>
            <a:r>
              <a:rPr lang="en-US" dirty="0">
                <a:solidFill>
                  <a:schemeClr val="accent3">
                    <a:lumMod val="25000"/>
                  </a:schemeClr>
                </a:solidFill>
                <a:latin typeface="Abadi" panose="020B0604020104020204" pitchFamily="34" charset="0"/>
              </a:rPr>
              <a:t>Observed imbalance in class labels — mostly successful launches — requiring careful evaluation during classification.</a:t>
            </a:r>
          </a:p>
          <a:p>
            <a:pPr lvl="1">
              <a:lnSpc>
                <a:spcPct val="100000"/>
              </a:lnSpc>
              <a:spcBef>
                <a:spcPts val="1400"/>
              </a:spcBef>
            </a:pPr>
            <a:r>
              <a:rPr lang="en-US" dirty="0">
                <a:solidFill>
                  <a:schemeClr val="accent3">
                    <a:lumMod val="25000"/>
                  </a:schemeClr>
                </a:solidFill>
                <a:latin typeface="Abadi" panose="020B0604020104020204" pitchFamily="34" charset="0"/>
              </a:rPr>
              <a:t>Created scatter plots and box plots to visualize payload vs. success and site vs. mission outcome.</a:t>
            </a:r>
            <a:endParaRPr lang="en-US"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 Data Analysis Result</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F4B00585-C3E3-6A13-3788-965F35E4638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84DF5DF-FBFB-34BD-A8BC-26E0F6FCC0C8}"/>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6396B8B5-9D46-BC9B-C6B8-4CEECA8029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 Analytics Demo</a:t>
            </a:r>
            <a:endParaRPr lang="en-US" dirty="0">
              <a:solidFill>
                <a:srgbClr val="0B49CB"/>
              </a:solidFill>
            </a:endParaRPr>
          </a:p>
        </p:txBody>
      </p:sp>
      <p:pic>
        <p:nvPicPr>
          <p:cNvPr id="3" name="Picture 2">
            <a:extLst>
              <a:ext uri="{FF2B5EF4-FFF2-40B4-BE49-F238E27FC236}">
                <a16:creationId xmlns:a16="http://schemas.microsoft.com/office/drawing/2014/main" id="{E729331E-1FF9-7B09-080A-01A77FF47160}"/>
              </a:ext>
            </a:extLst>
          </p:cNvPr>
          <p:cNvPicPr>
            <a:picLocks noChangeAspect="1"/>
          </p:cNvPicPr>
          <p:nvPr/>
        </p:nvPicPr>
        <p:blipFill>
          <a:blip r:embed="rId4"/>
          <a:srcRect l="36786" t="14315" b="9581"/>
          <a:stretch>
            <a:fillRect/>
          </a:stretch>
        </p:blipFill>
        <p:spPr>
          <a:xfrm>
            <a:off x="2242456" y="1382110"/>
            <a:ext cx="7707086" cy="2174525"/>
          </a:xfrm>
          <a:prstGeom prst="rect">
            <a:avLst/>
          </a:prstGeom>
        </p:spPr>
      </p:pic>
      <p:pic>
        <p:nvPicPr>
          <p:cNvPr id="6" name="Picture 5">
            <a:extLst>
              <a:ext uri="{FF2B5EF4-FFF2-40B4-BE49-F238E27FC236}">
                <a16:creationId xmlns:a16="http://schemas.microsoft.com/office/drawing/2014/main" id="{D4ED7354-4909-FC16-D817-973560679E20}"/>
              </a:ext>
            </a:extLst>
          </p:cNvPr>
          <p:cNvPicPr>
            <a:picLocks noChangeAspect="1"/>
          </p:cNvPicPr>
          <p:nvPr/>
        </p:nvPicPr>
        <p:blipFill>
          <a:blip r:embed="rId5"/>
          <a:stretch>
            <a:fillRect/>
          </a:stretch>
        </p:blipFill>
        <p:spPr>
          <a:xfrm>
            <a:off x="224971" y="3851046"/>
            <a:ext cx="11742057" cy="2327531"/>
          </a:xfrm>
          <a:prstGeom prst="rect">
            <a:avLst/>
          </a:prstGeom>
        </p:spPr>
      </p:pic>
    </p:spTree>
    <p:extLst>
      <p:ext uri="{BB962C8B-B14F-4D97-AF65-F5344CB8AC3E}">
        <p14:creationId xmlns:p14="http://schemas.microsoft.com/office/powerpoint/2010/main" val="3085419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DC58CEED-97C1-1800-FC06-89C299F65AD1}"/>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21668BA1-B83E-F64C-D660-C59CACEEED83}"/>
              </a:ext>
            </a:extLst>
          </p:cNvPr>
          <p:cNvSpPr txBox="1">
            <a:spLocks/>
          </p:cNvSpPr>
          <p:nvPr/>
        </p:nvSpPr>
        <p:spPr>
          <a:xfrm>
            <a:off x="391183" y="1442292"/>
            <a:ext cx="10088131" cy="48770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3200" dirty="0">
                <a:solidFill>
                  <a:schemeClr val="accent3">
                    <a:lumMod val="25000"/>
                  </a:schemeClr>
                </a:solidFill>
                <a:latin typeface="+mn-lt"/>
              </a:rPr>
              <a:t>Models trained: Logistic Regression, Support Vector Machine (SVM), Decision Tree, KNN.</a:t>
            </a:r>
          </a:p>
          <a:p>
            <a:pPr>
              <a:lnSpc>
                <a:spcPct val="100000"/>
              </a:lnSpc>
              <a:spcBef>
                <a:spcPts val="1400"/>
              </a:spcBef>
            </a:pPr>
            <a:r>
              <a:rPr lang="en-US" sz="3200" dirty="0">
                <a:solidFill>
                  <a:schemeClr val="accent3">
                    <a:lumMod val="25000"/>
                  </a:schemeClr>
                </a:solidFill>
                <a:latin typeface="+mn-lt"/>
              </a:rPr>
              <a:t>Evaluation metrics used: Accuracy, Precision, Recall, F1 Score.</a:t>
            </a:r>
          </a:p>
          <a:p>
            <a:pPr>
              <a:lnSpc>
                <a:spcPct val="100000"/>
              </a:lnSpc>
              <a:spcBef>
                <a:spcPts val="1400"/>
              </a:spcBef>
            </a:pPr>
            <a:r>
              <a:rPr lang="en-US" sz="3200" dirty="0">
                <a:solidFill>
                  <a:schemeClr val="accent3">
                    <a:lumMod val="25000"/>
                  </a:schemeClr>
                </a:solidFill>
                <a:latin typeface="+mn-lt"/>
              </a:rPr>
              <a:t>Best Model: Decision Tree with tuned depth (</a:t>
            </a:r>
            <a:r>
              <a:rPr lang="en-US" sz="3200" dirty="0" err="1">
                <a:solidFill>
                  <a:schemeClr val="accent3">
                    <a:lumMod val="25000"/>
                  </a:schemeClr>
                </a:solidFill>
                <a:latin typeface="+mn-lt"/>
              </a:rPr>
              <a:t>max_depth</a:t>
            </a:r>
            <a:r>
              <a:rPr lang="en-US" sz="3200" dirty="0">
                <a:solidFill>
                  <a:schemeClr val="accent3">
                    <a:lumMod val="25000"/>
                  </a:schemeClr>
                </a:solidFill>
                <a:latin typeface="+mn-lt"/>
              </a:rPr>
              <a:t>=3) yielded highest accuracy and F1-score.</a:t>
            </a:r>
          </a:p>
          <a:p>
            <a:pPr>
              <a:lnSpc>
                <a:spcPct val="100000"/>
              </a:lnSpc>
              <a:spcBef>
                <a:spcPts val="1400"/>
              </a:spcBef>
            </a:pPr>
            <a:r>
              <a:rPr lang="en-US" sz="3200" dirty="0">
                <a:solidFill>
                  <a:schemeClr val="accent3">
                    <a:lumMod val="25000"/>
                  </a:schemeClr>
                </a:solidFill>
                <a:latin typeface="+mn-lt"/>
              </a:rPr>
              <a:t>Used confusion matrix to analyze false positives/negatives and validate model quality.</a:t>
            </a:r>
            <a:endParaRPr lang="en-US" sz="1800" dirty="0"/>
          </a:p>
        </p:txBody>
      </p:sp>
      <p:sp>
        <p:nvSpPr>
          <p:cNvPr id="4" name="Slide Number Placeholder 3">
            <a:extLst>
              <a:ext uri="{FF2B5EF4-FFF2-40B4-BE49-F238E27FC236}">
                <a16:creationId xmlns:a16="http://schemas.microsoft.com/office/drawing/2014/main" id="{8DED50EE-74F2-FE98-36C4-595900280052}"/>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1E4AE661-314F-61A7-A50A-29A40189A74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 Predictive Analysis Results</a:t>
            </a:r>
            <a:endParaRPr lang="en-US" dirty="0">
              <a:solidFill>
                <a:srgbClr val="0B49CB"/>
              </a:solidFill>
            </a:endParaRPr>
          </a:p>
        </p:txBody>
      </p:sp>
    </p:spTree>
    <p:extLst>
      <p:ext uri="{BB962C8B-B14F-4D97-AF65-F5344CB8AC3E}">
        <p14:creationId xmlns:p14="http://schemas.microsoft.com/office/powerpoint/2010/main" val="4238054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2" y="1395663"/>
            <a:ext cx="8951504" cy="492368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lvl="1">
              <a:lnSpc>
                <a:spcPct val="100000"/>
              </a:lnSpc>
              <a:spcBef>
                <a:spcPts val="1400"/>
              </a:spcBef>
            </a:pPr>
            <a:r>
              <a:rPr lang="en-US" sz="1800" dirty="0">
                <a:solidFill>
                  <a:schemeClr val="accent3">
                    <a:lumMod val="25000"/>
                  </a:schemeClr>
                </a:solidFill>
                <a:latin typeface="Abadi"/>
              </a:rPr>
              <a:t>Exploratory Data Analysis (Visualization &amp; SQL)</a:t>
            </a:r>
          </a:p>
          <a:p>
            <a:pPr lvl="1">
              <a:lnSpc>
                <a:spcPct val="100000"/>
              </a:lnSpc>
              <a:spcBef>
                <a:spcPts val="1400"/>
              </a:spcBef>
            </a:pPr>
            <a:r>
              <a:rPr lang="en-US" sz="1800" dirty="0">
                <a:solidFill>
                  <a:schemeClr val="accent3">
                    <a:lumMod val="25000"/>
                  </a:schemeClr>
                </a:solidFill>
                <a:latin typeface="Abadi"/>
              </a:rPr>
              <a:t>Interactive Analytics (Folium &amp; </a:t>
            </a:r>
            <a:r>
              <a:rPr lang="en-US" sz="1800" dirty="0" err="1">
                <a:solidFill>
                  <a:schemeClr val="accent3">
                    <a:lumMod val="25000"/>
                  </a:schemeClr>
                </a:solidFill>
                <a:latin typeface="Abadi"/>
              </a:rPr>
              <a:t>Plotly</a:t>
            </a:r>
            <a:r>
              <a:rPr lang="en-US" sz="1800" dirty="0">
                <a:solidFill>
                  <a:schemeClr val="accent3">
                    <a:lumMod val="25000"/>
                  </a:schemeClr>
                </a:solidFill>
                <a:latin typeface="Abadi"/>
              </a:rPr>
              <a:t> Dash)</a:t>
            </a:r>
          </a:p>
          <a:p>
            <a:pPr lvl="1">
              <a:lnSpc>
                <a:spcPct val="100000"/>
              </a:lnSpc>
              <a:spcBef>
                <a:spcPts val="1400"/>
              </a:spcBef>
            </a:pPr>
            <a:r>
              <a:rPr lang="en-US" sz="1800" dirty="0">
                <a:solidFill>
                  <a:schemeClr val="accent3">
                    <a:lumMod val="25000"/>
                  </a:schemeClr>
                </a:solidFill>
                <a:latin typeface="Abadi"/>
              </a:rPr>
              <a:t>Predictive Analysis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904402" y="1523205"/>
            <a:ext cx="3932238" cy="4904005"/>
          </a:xfrm>
          <a:prstGeom prst="rect">
            <a:avLst/>
          </a:prstGeom>
        </p:spPr>
        <p:txBody>
          <a:bodyPr>
            <a:normAutofit fontScale="47500" lnSpcReduction="20000"/>
          </a:bodyPr>
          <a:lstStyle/>
          <a:p>
            <a:r>
              <a:rPr lang="en-US" b="1" dirty="0"/>
              <a:t>Flight Number vs. Launch Site – Scatter Plot</a:t>
            </a:r>
          </a:p>
          <a:p>
            <a:r>
              <a:rPr lang="en-US" b="1" dirty="0"/>
              <a:t>What the Plot Shows:</a:t>
            </a:r>
            <a:endParaRPr lang="en-US" dirty="0"/>
          </a:p>
          <a:p>
            <a:r>
              <a:rPr lang="en-US" dirty="0"/>
              <a:t>Each dot represents a SpaceX launch.</a:t>
            </a:r>
          </a:p>
          <a:p>
            <a:r>
              <a:rPr lang="en-US" b="1" dirty="0"/>
              <a:t>X-axis:</a:t>
            </a:r>
            <a:r>
              <a:rPr lang="en-US" dirty="0"/>
              <a:t> Flight number (chronological order).</a:t>
            </a:r>
          </a:p>
          <a:p>
            <a:r>
              <a:rPr lang="en-US" b="1" dirty="0"/>
              <a:t>Y-axis:</a:t>
            </a:r>
            <a:r>
              <a:rPr lang="en-US" dirty="0"/>
              <a:t> Launch site (e.g., CCAFS SLC 40, VAFB SLC 4E, KSC LC 39A).</a:t>
            </a:r>
          </a:p>
          <a:p>
            <a:r>
              <a:rPr lang="en-US" b="1" dirty="0"/>
              <a:t>Color-coded by outcome:</a:t>
            </a:r>
            <a:endParaRPr lang="en-US" dirty="0"/>
          </a:p>
          <a:p>
            <a:pPr lvl="1"/>
            <a:r>
              <a:rPr lang="en-US" dirty="0"/>
              <a:t>Orange = Successful launch</a:t>
            </a:r>
          </a:p>
          <a:p>
            <a:pPr lvl="1"/>
            <a:r>
              <a:rPr lang="en-US" dirty="0"/>
              <a:t>Blue = Failed launch</a:t>
            </a:r>
          </a:p>
          <a:p>
            <a:r>
              <a:rPr lang="en-US" b="1" dirty="0"/>
              <a:t>Key Insights:</a:t>
            </a:r>
            <a:endParaRPr lang="en-US" dirty="0"/>
          </a:p>
          <a:p>
            <a:r>
              <a:rPr lang="en-US" dirty="0"/>
              <a:t>CCAFS SLC 40 has the highest number of launches, showing improved success over time.</a:t>
            </a:r>
          </a:p>
          <a:p>
            <a:r>
              <a:rPr lang="en-US" dirty="0"/>
              <a:t>KSC LC 39A shows a mix of early failures and later consistent successes.</a:t>
            </a:r>
          </a:p>
          <a:p>
            <a:r>
              <a:rPr lang="en-US" dirty="0"/>
              <a:t>VAFB SLC 4E has fewer launches with scattered results.</a:t>
            </a:r>
          </a:p>
          <a:p>
            <a:r>
              <a:rPr lang="en-US" b="1" dirty="0"/>
              <a:t>Why This Matters:</a:t>
            </a:r>
            <a:endParaRPr lang="en-US" dirty="0"/>
          </a:p>
          <a:p>
            <a:r>
              <a:rPr lang="en-US" dirty="0"/>
              <a:t>Highlights site performance over time.</a:t>
            </a:r>
          </a:p>
          <a:p>
            <a:r>
              <a:rPr lang="en-US" dirty="0"/>
              <a:t>Helps identify reliability trends tied to specific launch locations.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3D80D1AD-E23D-F2AA-C74E-8BCEB0BB098D}"/>
              </a:ext>
            </a:extLst>
          </p:cNvPr>
          <p:cNvPicPr>
            <a:picLocks noChangeAspect="1"/>
          </p:cNvPicPr>
          <p:nvPr/>
        </p:nvPicPr>
        <p:blipFill>
          <a:blip r:embed="rId3"/>
          <a:stretch>
            <a:fillRect/>
          </a:stretch>
        </p:blipFill>
        <p:spPr>
          <a:xfrm>
            <a:off x="159202" y="1523206"/>
            <a:ext cx="7623176" cy="425348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315687" y="141817"/>
            <a:ext cx="3888526" cy="18005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Payload vs. Launch Site</a:t>
            </a:r>
          </a:p>
        </p:txBody>
      </p:sp>
      <p:sp>
        <p:nvSpPr>
          <p:cNvPr id="9" name="Rectangle 3">
            <a:extLst>
              <a:ext uri="{FF2B5EF4-FFF2-40B4-BE49-F238E27FC236}">
                <a16:creationId xmlns:a16="http://schemas.microsoft.com/office/drawing/2014/main" id="{BC62F360-E9A3-4A38-D7F9-5032015AB869}"/>
              </a:ext>
            </a:extLst>
          </p:cNvPr>
          <p:cNvSpPr>
            <a:spLocks noChangeArrowheads="1"/>
          </p:cNvSpPr>
          <p:nvPr/>
        </p:nvSpPr>
        <p:spPr bwMode="auto">
          <a:xfrm>
            <a:off x="255043" y="1799771"/>
            <a:ext cx="5124584" cy="437719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Autofit/>
          </a:bodyPr>
          <a:lstStyle/>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200" b="1" i="0" u="none" strike="noStrike" cap="none" normalizeH="0" baseline="0" dirty="0">
                <a:ln>
                  <a:noFill/>
                </a:ln>
                <a:effectLst/>
              </a:rPr>
              <a:t>Purpose of Plot</a:t>
            </a:r>
            <a:r>
              <a:rPr kumimoji="0" lang="en-US" altLang="en-US" sz="1200" b="0" i="0" u="none" strike="noStrike" cap="none" normalizeH="0" baseline="0" dirty="0">
                <a:ln>
                  <a:noFill/>
                </a:ln>
                <a:effectLst/>
              </a:rPr>
              <a:t>:</a:t>
            </a:r>
            <a:br>
              <a:rPr kumimoji="0" lang="en-US" altLang="en-US" sz="1200" b="0" i="0" u="none" strike="noStrike" cap="none" normalizeH="0" baseline="0" dirty="0">
                <a:ln>
                  <a:noFill/>
                </a:ln>
                <a:effectLst/>
              </a:rPr>
            </a:br>
            <a:r>
              <a:rPr kumimoji="0" lang="en-US" altLang="en-US" sz="1200" b="0" i="0" u="none" strike="noStrike" cap="none" normalizeH="0" baseline="0" dirty="0">
                <a:ln>
                  <a:noFill/>
                </a:ln>
                <a:effectLst/>
              </a:rPr>
              <a:t>Visualize how payload mass affects mission outcomes at different SpaceX launch sites.</a:t>
            </a:r>
          </a:p>
          <a:p>
            <a:pPr lvl="1" indent="-228600" fontAlgn="base">
              <a:lnSpc>
                <a:spcPct val="90000"/>
              </a:lnSpc>
              <a:spcBef>
                <a:spcPct val="0"/>
              </a:spcBef>
              <a:spcAft>
                <a:spcPts val="600"/>
              </a:spcAft>
              <a:buFont typeface="Arial" panose="020B0604020202020204" pitchFamily="34" charset="0"/>
              <a:buChar char="•"/>
            </a:pPr>
            <a:r>
              <a:rPr kumimoji="0" lang="en-US" altLang="en-US" sz="1200" b="1" i="0" u="none" strike="noStrike" cap="none" normalizeH="0" baseline="0" dirty="0">
                <a:ln>
                  <a:noFill/>
                </a:ln>
                <a:effectLst/>
              </a:rPr>
              <a:t>X-axis</a:t>
            </a:r>
            <a:r>
              <a:rPr kumimoji="0" lang="en-US" altLang="en-US" sz="1200" b="0" i="0" u="none" strike="noStrike" cap="none" normalizeH="0" baseline="0" dirty="0">
                <a:ln>
                  <a:noFill/>
                </a:ln>
                <a:effectLst/>
              </a:rPr>
              <a:t>:</a:t>
            </a:r>
            <a:br>
              <a:rPr kumimoji="0" lang="en-US" altLang="en-US" sz="1200" b="0" i="0" u="none" strike="noStrike" cap="none" normalizeH="0" baseline="0" dirty="0">
                <a:ln>
                  <a:noFill/>
                </a:ln>
                <a:effectLst/>
              </a:rPr>
            </a:br>
            <a:r>
              <a:rPr kumimoji="0" lang="en-US" altLang="en-US" sz="1200" b="0" i="0" u="none" strike="noStrike" cap="none" normalizeH="0" baseline="0" dirty="0">
                <a:ln>
                  <a:noFill/>
                </a:ln>
                <a:effectLst/>
              </a:rPr>
              <a:t>Payload Mass (kg)</a:t>
            </a:r>
          </a:p>
          <a:p>
            <a:pPr lvl="1" indent="-228600" fontAlgn="base">
              <a:lnSpc>
                <a:spcPct val="90000"/>
              </a:lnSpc>
              <a:spcBef>
                <a:spcPct val="0"/>
              </a:spcBef>
              <a:spcAft>
                <a:spcPts val="600"/>
              </a:spcAft>
              <a:buFont typeface="Arial" panose="020B0604020202020204" pitchFamily="34" charset="0"/>
              <a:buChar char="•"/>
            </a:pPr>
            <a:r>
              <a:rPr kumimoji="0" lang="en-US" altLang="en-US" sz="1200" b="1" i="0" u="none" strike="noStrike" cap="none" normalizeH="0" baseline="0" dirty="0">
                <a:ln>
                  <a:noFill/>
                </a:ln>
                <a:effectLst/>
              </a:rPr>
              <a:t>Y-axis</a:t>
            </a:r>
            <a:r>
              <a:rPr kumimoji="0" lang="en-US" altLang="en-US" sz="1200" b="0" i="0" u="none" strike="noStrike" cap="none" normalizeH="0" baseline="0" dirty="0">
                <a:ln>
                  <a:noFill/>
                </a:ln>
                <a:effectLst/>
              </a:rPr>
              <a:t>:</a:t>
            </a:r>
            <a:br>
              <a:rPr kumimoji="0" lang="en-US" altLang="en-US" sz="1200" b="0" i="0" u="none" strike="noStrike" cap="none" normalizeH="0" baseline="0" dirty="0">
                <a:ln>
                  <a:noFill/>
                </a:ln>
                <a:effectLst/>
              </a:rPr>
            </a:br>
            <a:r>
              <a:rPr kumimoji="0" lang="en-US" altLang="en-US" sz="1200" b="0" i="0" u="none" strike="noStrike" cap="none" normalizeH="0" baseline="0" dirty="0">
                <a:ln>
                  <a:noFill/>
                </a:ln>
                <a:effectLst/>
              </a:rPr>
              <a:t>Launch Sites</a:t>
            </a:r>
            <a:br>
              <a:rPr kumimoji="0" lang="en-US" altLang="en-US" sz="1200" b="0" i="0" u="none" strike="noStrike" cap="none" normalizeH="0" baseline="0" dirty="0">
                <a:ln>
                  <a:noFill/>
                </a:ln>
                <a:effectLst/>
              </a:rPr>
            </a:br>
            <a:r>
              <a:rPr kumimoji="0" lang="en-US" altLang="en-US" sz="1200" b="0" i="0" u="none" strike="noStrike" cap="none" normalizeH="0" baseline="0" dirty="0">
                <a:ln>
                  <a:noFill/>
                </a:ln>
                <a:effectLst/>
              </a:rPr>
              <a:t>(CCAFS SLC 40, VAFB SLC 4E, KSC LC 39A)</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200" b="1" i="0" u="none" strike="noStrike" cap="none" normalizeH="0" baseline="0" dirty="0">
                <a:ln>
                  <a:noFill/>
                </a:ln>
                <a:effectLst/>
              </a:rPr>
              <a:t>Color Legend</a:t>
            </a:r>
            <a:r>
              <a:rPr kumimoji="0" lang="en-US" altLang="en-US" sz="1200" b="0" i="0" u="none" strike="noStrike" cap="none" normalizeH="0" baseline="0" dirty="0">
                <a:ln>
                  <a:noFill/>
                </a:ln>
                <a:effectLst/>
              </a:rPr>
              <a:t>:</a:t>
            </a:r>
          </a:p>
          <a:p>
            <a:pPr lvl="1" indent="-228600" fontAlgn="base">
              <a:lnSpc>
                <a:spcPct val="90000"/>
              </a:lnSpc>
              <a:spcBef>
                <a:spcPct val="0"/>
              </a:spcBef>
              <a:spcAft>
                <a:spcPts val="600"/>
              </a:spcAft>
              <a:buFont typeface="Arial" panose="020B0604020202020204" pitchFamily="34" charset="0"/>
              <a:buChar char="•"/>
            </a:pPr>
            <a:r>
              <a:rPr kumimoji="0" lang="en-US" altLang="en-US" sz="1200" b="1" i="0" u="none" strike="noStrike" cap="none" normalizeH="0" baseline="0" dirty="0">
                <a:ln>
                  <a:noFill/>
                </a:ln>
                <a:effectLst/>
              </a:rPr>
              <a:t>Orange (1)</a:t>
            </a:r>
            <a:r>
              <a:rPr kumimoji="0" lang="en-US" altLang="en-US" sz="1200" b="0" i="0" u="none" strike="noStrike" cap="none" normalizeH="0" baseline="0" dirty="0">
                <a:ln>
                  <a:noFill/>
                </a:ln>
                <a:effectLst/>
              </a:rPr>
              <a:t>: Successful Launch</a:t>
            </a:r>
          </a:p>
          <a:p>
            <a:pPr lvl="1" indent="-228600" fontAlgn="base">
              <a:lnSpc>
                <a:spcPct val="90000"/>
              </a:lnSpc>
              <a:spcBef>
                <a:spcPct val="0"/>
              </a:spcBef>
              <a:spcAft>
                <a:spcPts val="600"/>
              </a:spcAft>
              <a:buFont typeface="Arial" panose="020B0604020202020204" pitchFamily="34" charset="0"/>
              <a:buChar char="•"/>
            </a:pPr>
            <a:r>
              <a:rPr kumimoji="0" lang="en-US" altLang="en-US" sz="1200" b="1" i="0" u="none" strike="noStrike" cap="none" normalizeH="0" baseline="0" dirty="0">
                <a:ln>
                  <a:noFill/>
                </a:ln>
                <a:effectLst/>
              </a:rPr>
              <a:t>Blue (0)</a:t>
            </a:r>
            <a:r>
              <a:rPr kumimoji="0" lang="en-US" altLang="en-US" sz="1200" b="0" i="0" u="none" strike="noStrike" cap="none" normalizeH="0" baseline="0" dirty="0">
                <a:ln>
                  <a:noFill/>
                </a:ln>
                <a:effectLst/>
              </a:rPr>
              <a:t>: Failed Launch</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200" b="1" i="0" u="none" strike="noStrike" cap="none" normalizeH="0" baseline="0" dirty="0">
                <a:ln>
                  <a:noFill/>
                </a:ln>
                <a:effectLst/>
              </a:rPr>
              <a:t>Key Observations</a:t>
            </a:r>
            <a:r>
              <a:rPr kumimoji="0" lang="en-US" altLang="en-US" sz="1200" b="0" i="0" u="none" strike="noStrike" cap="none" normalizeH="0" baseline="0" dirty="0">
                <a:ln>
                  <a:noFill/>
                </a:ln>
                <a:effectLst/>
              </a:rPr>
              <a:t>:</a:t>
            </a:r>
          </a:p>
          <a:p>
            <a:pPr lvl="1" indent="-228600" fontAlgn="base">
              <a:lnSpc>
                <a:spcPct val="90000"/>
              </a:lnSpc>
              <a:spcBef>
                <a:spcPct val="0"/>
              </a:spcBef>
              <a:spcAft>
                <a:spcPts val="600"/>
              </a:spcAft>
              <a:buFont typeface="Arial" panose="020B0604020202020204" pitchFamily="34" charset="0"/>
              <a:buChar char="•"/>
            </a:pPr>
            <a:r>
              <a:rPr kumimoji="0" lang="en-US" altLang="en-US" sz="1200" b="0" i="0" u="none" strike="noStrike" cap="none" normalizeH="0" baseline="0" dirty="0">
                <a:ln>
                  <a:noFill/>
                </a:ln>
                <a:effectLst/>
              </a:rPr>
              <a:t>Heavier payloads (above 10,000 kg) are mostly launched from </a:t>
            </a:r>
            <a:r>
              <a:rPr kumimoji="0" lang="en-US" altLang="en-US" sz="1200" b="1" i="0" u="none" strike="noStrike" cap="none" normalizeH="0" baseline="0" dirty="0">
                <a:ln>
                  <a:noFill/>
                </a:ln>
                <a:effectLst/>
              </a:rPr>
              <a:t>KSC LC 39A</a:t>
            </a:r>
            <a:r>
              <a:rPr kumimoji="0" lang="en-US" altLang="en-US" sz="1200" b="0" i="0" u="none" strike="noStrike" cap="none" normalizeH="0" baseline="0" dirty="0">
                <a:ln>
                  <a:noFill/>
                </a:ln>
                <a:effectLst/>
              </a:rPr>
              <a:t> and </a:t>
            </a:r>
            <a:r>
              <a:rPr kumimoji="0" lang="en-US" altLang="en-US" sz="1200" b="1" i="0" u="none" strike="noStrike" cap="none" normalizeH="0" baseline="0" dirty="0">
                <a:ln>
                  <a:noFill/>
                </a:ln>
                <a:effectLst/>
              </a:rPr>
              <a:t>CCAFS SLC 40</a:t>
            </a:r>
            <a:r>
              <a:rPr kumimoji="0" lang="en-US" altLang="en-US" sz="1200" b="0" i="0" u="none" strike="noStrike" cap="none" normalizeH="0" baseline="0" dirty="0">
                <a:ln>
                  <a:noFill/>
                </a:ln>
                <a:effectLst/>
              </a:rPr>
              <a:t>.</a:t>
            </a:r>
          </a:p>
          <a:p>
            <a:pPr lvl="1" indent="-228600" fontAlgn="base">
              <a:lnSpc>
                <a:spcPct val="90000"/>
              </a:lnSpc>
              <a:spcBef>
                <a:spcPct val="0"/>
              </a:spcBef>
              <a:spcAft>
                <a:spcPts val="600"/>
              </a:spcAft>
              <a:buFont typeface="Arial" panose="020B0604020202020204" pitchFamily="34" charset="0"/>
              <a:buChar char="•"/>
            </a:pPr>
            <a:r>
              <a:rPr kumimoji="0" lang="en-US" altLang="en-US" sz="1200" b="1" i="0" u="none" strike="noStrike" cap="none" normalizeH="0" baseline="0" dirty="0">
                <a:ln>
                  <a:noFill/>
                </a:ln>
                <a:effectLst/>
              </a:rPr>
              <a:t>KSC LC 39A</a:t>
            </a:r>
            <a:r>
              <a:rPr kumimoji="0" lang="en-US" altLang="en-US" sz="1200" b="0" i="0" u="none" strike="noStrike" cap="none" normalizeH="0" baseline="0" dirty="0">
                <a:ln>
                  <a:noFill/>
                </a:ln>
                <a:effectLst/>
              </a:rPr>
              <a:t> shows consistently high success rates regardless of payload size.</a:t>
            </a:r>
          </a:p>
          <a:p>
            <a:pPr lvl="1" indent="-228600" fontAlgn="base">
              <a:lnSpc>
                <a:spcPct val="90000"/>
              </a:lnSpc>
              <a:spcBef>
                <a:spcPct val="0"/>
              </a:spcBef>
              <a:spcAft>
                <a:spcPts val="600"/>
              </a:spcAft>
              <a:buFont typeface="Arial" panose="020B0604020202020204" pitchFamily="34" charset="0"/>
              <a:buChar char="•"/>
            </a:pPr>
            <a:r>
              <a:rPr kumimoji="0" lang="en-US" altLang="en-US" sz="1200" b="1" i="0" u="none" strike="noStrike" cap="none" normalizeH="0" baseline="0" dirty="0">
                <a:ln>
                  <a:noFill/>
                </a:ln>
                <a:effectLst/>
              </a:rPr>
              <a:t>VAFB SLC 4E</a:t>
            </a:r>
            <a:r>
              <a:rPr kumimoji="0" lang="en-US" altLang="en-US" sz="1200" b="0" i="0" u="none" strike="noStrike" cap="none" normalizeH="0" baseline="0" dirty="0">
                <a:ln>
                  <a:noFill/>
                </a:ln>
                <a:effectLst/>
              </a:rPr>
              <a:t> has a more limited range of payloads, with moderate success.</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200" b="1" i="0" u="none" strike="noStrike" cap="none" normalizeH="0" baseline="0" dirty="0">
                <a:ln>
                  <a:noFill/>
                </a:ln>
                <a:effectLst/>
              </a:rPr>
              <a:t>Conclusion</a:t>
            </a:r>
            <a:r>
              <a:rPr kumimoji="0" lang="en-US" altLang="en-US" sz="1200" b="0" i="0" u="none" strike="noStrike" cap="none" normalizeH="0" baseline="0" dirty="0">
                <a:ln>
                  <a:noFill/>
                </a:ln>
                <a:effectLst/>
              </a:rPr>
              <a:t>:</a:t>
            </a:r>
            <a:endParaRPr lang="en-US" altLang="en-US" sz="1200" dirty="0"/>
          </a:p>
          <a:p>
            <a:pPr lvl="1" indent="-228600" fontAlgn="base">
              <a:lnSpc>
                <a:spcPct val="90000"/>
              </a:lnSpc>
              <a:spcBef>
                <a:spcPct val="0"/>
              </a:spcBef>
              <a:spcAft>
                <a:spcPts val="600"/>
              </a:spcAft>
              <a:buFont typeface="Arial" panose="020B0604020202020204" pitchFamily="34" charset="0"/>
              <a:buChar char="•"/>
            </a:pPr>
            <a:r>
              <a:rPr kumimoji="0" lang="en-US" altLang="en-US" sz="1200" b="0" i="0" u="none" strike="noStrike" cap="none" normalizeH="0" baseline="0" dirty="0">
                <a:ln>
                  <a:noFill/>
                </a:ln>
                <a:effectLst/>
              </a:rPr>
              <a:t>This visualization supports identifying which launch sites handle heavier payloads more successfully and highlights the relationship between launch site and mission outcome.</a:t>
            </a:r>
          </a:p>
        </p:txBody>
      </p:sp>
      <p:pic>
        <p:nvPicPr>
          <p:cNvPr id="6" name="Picture 5">
            <a:extLst>
              <a:ext uri="{FF2B5EF4-FFF2-40B4-BE49-F238E27FC236}">
                <a16:creationId xmlns:a16="http://schemas.microsoft.com/office/drawing/2014/main" id="{105D4F23-D23C-7F2D-6E6B-6E73A49CA855}"/>
              </a:ext>
            </a:extLst>
          </p:cNvPr>
          <p:cNvPicPr>
            <a:picLocks noChangeAspect="1"/>
          </p:cNvPicPr>
          <p:nvPr/>
        </p:nvPicPr>
        <p:blipFill>
          <a:blip r:embed="rId2"/>
          <a:stretch>
            <a:fillRect/>
          </a:stretch>
        </p:blipFill>
        <p:spPr>
          <a:xfrm>
            <a:off x="5634670" y="2445880"/>
            <a:ext cx="6169945" cy="3084972"/>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3CE7A8DF-ED4B-BBB9-467F-FED291295CC8}"/>
              </a:ext>
            </a:extLst>
          </p:cNvPr>
          <p:cNvPicPr>
            <a:picLocks noChangeAspect="1"/>
          </p:cNvPicPr>
          <p:nvPr/>
        </p:nvPicPr>
        <p:blipFill>
          <a:blip r:embed="rId3"/>
          <a:stretch>
            <a:fillRect/>
          </a:stretch>
        </p:blipFill>
        <p:spPr>
          <a:xfrm>
            <a:off x="5452608" y="1578192"/>
            <a:ext cx="5495925" cy="4648200"/>
          </a:xfrm>
          <a:prstGeom prst="rect">
            <a:avLst/>
          </a:prstGeom>
        </p:spPr>
      </p:pic>
      <p:sp>
        <p:nvSpPr>
          <p:cNvPr id="8" name="Rectangle 2">
            <a:extLst>
              <a:ext uri="{FF2B5EF4-FFF2-40B4-BE49-F238E27FC236}">
                <a16:creationId xmlns:a16="http://schemas.microsoft.com/office/drawing/2014/main" id="{0D2DCF76-60C8-509D-BF7F-D1928997F4F9}"/>
              </a:ext>
            </a:extLst>
          </p:cNvPr>
          <p:cNvSpPr>
            <a:spLocks noChangeArrowheads="1"/>
          </p:cNvSpPr>
          <p:nvPr/>
        </p:nvSpPr>
        <p:spPr bwMode="auto">
          <a:xfrm>
            <a:off x="217713" y="1255299"/>
            <a:ext cx="4920343" cy="550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rPr>
              <a:t>Purpose of Chart:</a:t>
            </a:r>
            <a:br>
              <a:rPr kumimoji="0" lang="en-US" altLang="en-US" sz="1600" i="0" u="none" strike="noStrike" cap="none" normalizeH="0" baseline="0" dirty="0">
                <a:ln>
                  <a:noFill/>
                </a:ln>
                <a:solidFill>
                  <a:schemeClr val="tx1"/>
                </a:solidFill>
                <a:effectLst/>
              </a:rPr>
            </a:br>
            <a:r>
              <a:rPr kumimoji="0" lang="en-US" altLang="en-US" sz="1600" i="0" u="none" strike="noStrike" cap="none" normalizeH="0" baseline="0" dirty="0">
                <a:ln>
                  <a:noFill/>
                </a:ln>
                <a:solidFill>
                  <a:schemeClr val="tx1"/>
                </a:solidFill>
                <a:effectLst/>
              </a:rPr>
              <a:t>Analyze how SpaceX launch success varies by orbital destination.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i="0" u="none" strike="noStrike" cap="none" normalizeH="0" baseline="0" dirty="0">
                <a:ln>
                  <a:noFill/>
                </a:ln>
                <a:solidFill>
                  <a:schemeClr val="tx1"/>
                </a:solidFill>
                <a:effectLst/>
              </a:rPr>
              <a:t>X-axis:</a:t>
            </a:r>
            <a:r>
              <a:rPr lang="en-US" altLang="en-US" sz="1600" dirty="0"/>
              <a:t> </a:t>
            </a:r>
            <a:r>
              <a:rPr kumimoji="0" lang="en-US" altLang="en-US" sz="1600" i="0" u="none" strike="noStrike" cap="none" normalizeH="0" baseline="0" dirty="0">
                <a:ln>
                  <a:noFill/>
                </a:ln>
                <a:solidFill>
                  <a:schemeClr val="tx1"/>
                </a:solidFill>
                <a:effectLst/>
              </a:rPr>
              <a:t>Orbit Types</a:t>
            </a:r>
            <a:r>
              <a:rPr lang="en-US" altLang="en-US" sz="1600" dirty="0"/>
              <a:t> </a:t>
            </a:r>
            <a:r>
              <a:rPr kumimoji="0" lang="en-US" altLang="en-US" sz="1600" i="0" u="none" strike="noStrike" cap="none" normalizeH="0" baseline="0" dirty="0">
                <a:ln>
                  <a:noFill/>
                </a:ln>
                <a:solidFill>
                  <a:schemeClr val="tx1"/>
                </a:solidFill>
                <a:effectLst/>
              </a:rPr>
              <a:t>(e.g., LEO, GTO, ISS, SSO)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i="0" u="none" strike="noStrike" cap="none" normalizeH="0" baseline="0" dirty="0">
                <a:ln>
                  <a:noFill/>
                </a:ln>
                <a:solidFill>
                  <a:schemeClr val="tx1"/>
                </a:solidFill>
                <a:effectLst/>
              </a:rPr>
              <a:t>Y-axis: Launch Success Rate (0 = failure, 1 = success)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i="0" u="none" strike="noStrike" cap="none" normalizeH="0" baseline="0" dirty="0">
                <a:ln>
                  <a:noFill/>
                </a:ln>
                <a:solidFill>
                  <a:schemeClr val="tx1"/>
                </a:solidFill>
                <a:effectLst/>
              </a:rPr>
              <a:t>Key Observations:</a:t>
            </a:r>
          </a:p>
          <a:p>
            <a:pPr lvl="1" eaLnBrk="0" fontAlgn="base" hangingPunct="0">
              <a:spcBef>
                <a:spcPct val="0"/>
              </a:spcBef>
              <a:spcAft>
                <a:spcPct val="0"/>
              </a:spcAft>
              <a:buFontTx/>
              <a:buChar char="•"/>
            </a:pPr>
            <a:r>
              <a:rPr kumimoji="0" lang="en-US" altLang="en-US" sz="1600" i="0" u="none" strike="noStrike" cap="none" normalizeH="0" baseline="0" dirty="0">
                <a:ln>
                  <a:noFill/>
                </a:ln>
                <a:solidFill>
                  <a:schemeClr val="tx1"/>
                </a:solidFill>
                <a:effectLst/>
              </a:rPr>
              <a:t>GEO, HEO, SSO, and ES-L1 orbits show a 100% success rate, indicating highly reliable mission performance.</a:t>
            </a:r>
          </a:p>
          <a:p>
            <a:pPr lvl="1" eaLnBrk="0" fontAlgn="base" hangingPunct="0">
              <a:spcBef>
                <a:spcPct val="0"/>
              </a:spcBef>
              <a:spcAft>
                <a:spcPct val="0"/>
              </a:spcAft>
              <a:buFontTx/>
              <a:buChar char="•"/>
            </a:pPr>
            <a:r>
              <a:rPr kumimoji="0" lang="en-US" altLang="en-US" sz="1600" i="0" u="none" strike="noStrike" cap="none" normalizeH="0" baseline="0" dirty="0">
                <a:ln>
                  <a:noFill/>
                </a:ln>
                <a:solidFill>
                  <a:schemeClr val="tx1"/>
                </a:solidFill>
                <a:effectLst/>
              </a:rPr>
              <a:t>GTO (Geostationary Transfer Orbit) has the lowest success rate, around 53%, highlighting greater mission risk or complexity.</a:t>
            </a:r>
          </a:p>
          <a:p>
            <a:pPr lvl="1" eaLnBrk="0" fontAlgn="base" hangingPunct="0">
              <a:spcBef>
                <a:spcPct val="0"/>
              </a:spcBef>
              <a:spcAft>
                <a:spcPct val="0"/>
              </a:spcAft>
              <a:buFontTx/>
              <a:buChar char="•"/>
            </a:pPr>
            <a:r>
              <a:rPr kumimoji="0" lang="en-US" altLang="en-US" sz="1600" i="0" u="none" strike="noStrike" cap="none" normalizeH="0" baseline="0" dirty="0">
                <a:ln>
                  <a:noFill/>
                </a:ln>
                <a:solidFill>
                  <a:schemeClr val="tx1"/>
                </a:solidFill>
                <a:effectLst/>
              </a:rPr>
              <a:t>Most other orbits (e.g., LEO, MEO, ISS) maintain moderate success rates between 65% and 85%.</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i="0" u="none" strike="noStrike" cap="none" normalizeH="0" baseline="0" dirty="0">
                <a:ln>
                  <a:noFill/>
                </a:ln>
                <a:solidFill>
                  <a:schemeClr val="tx1"/>
                </a:solidFill>
                <a:effectLst/>
              </a:rPr>
              <a:t>Conclusion:</a:t>
            </a:r>
          </a:p>
          <a:p>
            <a:pPr lvl="1" eaLnBrk="0" fontAlgn="base" hangingPunct="0">
              <a:spcBef>
                <a:spcPct val="0"/>
              </a:spcBef>
              <a:spcAft>
                <a:spcPct val="0"/>
              </a:spcAft>
              <a:buFontTx/>
              <a:buChar char="•"/>
            </a:pPr>
            <a:r>
              <a:rPr kumimoji="0" lang="en-US" altLang="en-US" sz="1600" i="0" u="none" strike="noStrike" cap="none" normalizeH="0" baseline="0" dirty="0">
                <a:ln>
                  <a:noFill/>
                </a:ln>
                <a:solidFill>
                  <a:schemeClr val="tx1"/>
                </a:solidFill>
                <a:effectLst/>
              </a:rPr>
              <a:t>SpaceX has demonstrated strong performance for missions targeting higher Earth orbits and sun-synchronous orbits. GTO missions may require further optimization or carry higher technical risks.</a:t>
            </a:r>
          </a:p>
        </p:txBody>
      </p:sp>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72131" y="1509485"/>
            <a:ext cx="4864326" cy="5036458"/>
          </a:xfrm>
          <a:prstGeom prst="rect">
            <a:avLst/>
          </a:prstGeom>
        </p:spPr>
        <p:txBody>
          <a:bodyPr>
            <a:normAutofit fontScale="55000" lnSpcReduction="20000"/>
          </a:bodyPr>
          <a:lstStyle/>
          <a:p>
            <a:r>
              <a:rPr lang="en-US" b="1" dirty="0"/>
              <a:t>Objective</a:t>
            </a:r>
            <a:r>
              <a:rPr lang="en-US" dirty="0"/>
              <a:t>:</a:t>
            </a:r>
            <a:br>
              <a:rPr lang="en-US" dirty="0"/>
            </a:br>
            <a:r>
              <a:rPr lang="en-US" dirty="0"/>
              <a:t>Visualize how mission outcomes (success/failure) vary across different orbit types over time.</a:t>
            </a:r>
          </a:p>
          <a:p>
            <a:r>
              <a:rPr lang="en-US" b="1" dirty="0"/>
              <a:t>X-axis</a:t>
            </a:r>
            <a:r>
              <a:rPr lang="en-US" dirty="0"/>
              <a:t>:</a:t>
            </a:r>
            <a:br>
              <a:rPr lang="en-US" dirty="0"/>
            </a:br>
            <a:r>
              <a:rPr lang="en-US" dirty="0"/>
              <a:t>Flight Number (chronological order of launches)</a:t>
            </a:r>
          </a:p>
          <a:p>
            <a:r>
              <a:rPr lang="en-US" b="1" dirty="0"/>
              <a:t>Y-axis</a:t>
            </a:r>
            <a:r>
              <a:rPr lang="en-US" dirty="0"/>
              <a:t>:</a:t>
            </a:r>
            <a:br>
              <a:rPr lang="en-US" dirty="0"/>
            </a:br>
            <a:r>
              <a:rPr lang="en-US" dirty="0"/>
              <a:t>Orbit Type (e.g., LEO, GTO, ISS, SSO)</a:t>
            </a:r>
          </a:p>
          <a:p>
            <a:r>
              <a:rPr lang="en-US" b="1" dirty="0"/>
              <a:t>Data Points</a:t>
            </a:r>
            <a:r>
              <a:rPr lang="en-US" dirty="0"/>
              <a:t>:</a:t>
            </a:r>
          </a:p>
          <a:p>
            <a:pPr lvl="1"/>
            <a:r>
              <a:rPr lang="en-US" b="1" dirty="0"/>
              <a:t>Orange Dots (1)</a:t>
            </a:r>
            <a:r>
              <a:rPr lang="en-US" dirty="0"/>
              <a:t>: Successful launches</a:t>
            </a:r>
          </a:p>
          <a:p>
            <a:pPr lvl="1"/>
            <a:r>
              <a:rPr lang="en-US" b="1" dirty="0"/>
              <a:t>Blue Dots (0)</a:t>
            </a:r>
            <a:r>
              <a:rPr lang="en-US" dirty="0"/>
              <a:t>: Failed launches</a:t>
            </a:r>
          </a:p>
          <a:p>
            <a:r>
              <a:rPr lang="en-US" b="1" dirty="0"/>
              <a:t>Key Insights</a:t>
            </a:r>
            <a:r>
              <a:rPr lang="en-US" dirty="0"/>
              <a:t>:</a:t>
            </a:r>
          </a:p>
          <a:p>
            <a:pPr lvl="1"/>
            <a:r>
              <a:rPr lang="en-US" b="1" dirty="0"/>
              <a:t>GTO</a:t>
            </a:r>
            <a:r>
              <a:rPr lang="en-US" dirty="0"/>
              <a:t> and </a:t>
            </a:r>
            <a:r>
              <a:rPr lang="en-US" b="1" dirty="0"/>
              <a:t>VLEO</a:t>
            </a:r>
            <a:r>
              <a:rPr lang="en-US" dirty="0"/>
              <a:t> show a mix of successes and failures, suggesting higher technical risk or complexity.</a:t>
            </a:r>
          </a:p>
          <a:p>
            <a:pPr lvl="1"/>
            <a:r>
              <a:rPr lang="en-US" dirty="0"/>
              <a:t>Later flight numbers (higher on X-axis) show more </a:t>
            </a:r>
            <a:r>
              <a:rPr lang="en-US" b="1" dirty="0"/>
              <a:t>consistent success</a:t>
            </a:r>
            <a:r>
              <a:rPr lang="en-US" dirty="0"/>
              <a:t> across all orbit types.</a:t>
            </a:r>
          </a:p>
          <a:p>
            <a:pPr lvl="1"/>
            <a:r>
              <a:rPr lang="en-US" b="1" dirty="0"/>
              <a:t>LEO</a:t>
            </a:r>
            <a:r>
              <a:rPr lang="en-US" dirty="0"/>
              <a:t>, </a:t>
            </a:r>
            <a:r>
              <a:rPr lang="en-US" b="1" dirty="0"/>
              <a:t>ISS</a:t>
            </a:r>
            <a:r>
              <a:rPr lang="en-US" dirty="0"/>
              <a:t>, and </a:t>
            </a:r>
            <a:r>
              <a:rPr lang="en-US" b="1" dirty="0"/>
              <a:t>SSO</a:t>
            </a:r>
            <a:r>
              <a:rPr lang="en-US" dirty="0"/>
              <a:t> maintain high success rates, especially in recent missions.</a:t>
            </a:r>
          </a:p>
          <a:p>
            <a:r>
              <a:rPr lang="en-US" b="1" dirty="0"/>
              <a:t>Conclusion</a:t>
            </a:r>
            <a:r>
              <a:rPr lang="en-US" dirty="0"/>
              <a:t>:</a:t>
            </a:r>
            <a:br>
              <a:rPr lang="en-US" dirty="0"/>
            </a:br>
            <a:r>
              <a:rPr lang="en-US" dirty="0"/>
              <a:t>SpaceX's success rate improves over time, especially for complex orbits, indicating growing launch reliability and operational maturity.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DABB3EF8-3E5B-D72A-A080-7FE01F9136BA}"/>
              </a:ext>
            </a:extLst>
          </p:cNvPr>
          <p:cNvPicPr>
            <a:picLocks noChangeAspect="1"/>
          </p:cNvPicPr>
          <p:nvPr/>
        </p:nvPicPr>
        <p:blipFill>
          <a:blip r:embed="rId3"/>
          <a:stretch>
            <a:fillRect/>
          </a:stretch>
        </p:blipFill>
        <p:spPr>
          <a:xfrm>
            <a:off x="5239657" y="2310039"/>
            <a:ext cx="6780212" cy="343535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CE0A68D-28EF-49D9-B84B-5DAB38714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1283118" y="5068017"/>
            <a:ext cx="4786138" cy="6143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kern="1200" dirty="0">
                <a:solidFill>
                  <a:schemeClr val="tx1">
                    <a:lumMod val="65000"/>
                    <a:lumOff val="35000"/>
                  </a:schemeClr>
                </a:solidFill>
                <a:latin typeface="+mj-lt"/>
                <a:ea typeface="+mj-ea"/>
                <a:cs typeface="+mj-cs"/>
              </a:rPr>
              <a:t>Payload vs. Orbit Type</a:t>
            </a:r>
          </a:p>
        </p:txBody>
      </p:sp>
      <p:pic>
        <p:nvPicPr>
          <p:cNvPr id="6" name="Picture 5">
            <a:extLst>
              <a:ext uri="{FF2B5EF4-FFF2-40B4-BE49-F238E27FC236}">
                <a16:creationId xmlns:a16="http://schemas.microsoft.com/office/drawing/2014/main" id="{CDFD7083-1D00-4701-7928-7D52B161312A}"/>
              </a:ext>
            </a:extLst>
          </p:cNvPr>
          <p:cNvPicPr>
            <a:picLocks noChangeAspect="1"/>
          </p:cNvPicPr>
          <p:nvPr/>
        </p:nvPicPr>
        <p:blipFill>
          <a:blip r:embed="rId2"/>
          <a:stretch>
            <a:fillRect/>
          </a:stretch>
        </p:blipFill>
        <p:spPr>
          <a:xfrm>
            <a:off x="95231" y="1175657"/>
            <a:ext cx="7161912" cy="3545146"/>
          </a:xfrm>
          <a:prstGeom prst="rect">
            <a:avLst/>
          </a:prstGeom>
        </p:spPr>
      </p:pic>
      <p:sp>
        <p:nvSpPr>
          <p:cNvPr id="24" name="Rectangle 23">
            <a:extLst>
              <a:ext uri="{FF2B5EF4-FFF2-40B4-BE49-F238E27FC236}">
                <a16:creationId xmlns:a16="http://schemas.microsoft.com/office/drawing/2014/main" id="{1FA0C3DC-24DE-44E3-9D41-CAA5F3B20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16208" y="0"/>
            <a:ext cx="4775791"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405861" y="0"/>
            <a:ext cx="4775791" cy="6858000"/>
          </a:xfrm>
          <a:prstGeom prst="rect">
            <a:avLst/>
          </a:prstGeom>
        </p:spPr>
        <p:txBody>
          <a:bodyPr vert="horz" lIns="91440" tIns="45720" rIns="91440" bIns="45720" rtlCol="0" anchor="ctr">
            <a:normAutofit/>
          </a:bodyPr>
          <a:lstStyle/>
          <a:p>
            <a:pPr>
              <a:spcBef>
                <a:spcPts val="1400"/>
              </a:spcBef>
            </a:pPr>
            <a:r>
              <a:rPr lang="en-US" sz="1400" b="1" dirty="0">
                <a:solidFill>
                  <a:srgbClr val="595959"/>
                </a:solidFill>
              </a:rPr>
              <a:t>Purpose: Visualize how payload mass correlates with orbit type and launch success.</a:t>
            </a:r>
          </a:p>
          <a:p>
            <a:pPr lvl="1">
              <a:spcBef>
                <a:spcPts val="1400"/>
              </a:spcBef>
            </a:pPr>
            <a:r>
              <a:rPr lang="en-US" sz="1400" dirty="0">
                <a:solidFill>
                  <a:srgbClr val="595959"/>
                </a:solidFill>
              </a:rPr>
              <a:t>X-axis: Payload Mass (kg)</a:t>
            </a:r>
          </a:p>
          <a:p>
            <a:pPr lvl="1">
              <a:spcBef>
                <a:spcPts val="1400"/>
              </a:spcBef>
            </a:pPr>
            <a:r>
              <a:rPr lang="en-US" sz="1400" dirty="0" err="1">
                <a:solidFill>
                  <a:srgbClr val="595959"/>
                </a:solidFill>
              </a:rPr>
              <a:t>Y-axis:Orbit</a:t>
            </a:r>
            <a:r>
              <a:rPr lang="en-US" sz="1400" dirty="0">
                <a:solidFill>
                  <a:srgbClr val="595959"/>
                </a:solidFill>
              </a:rPr>
              <a:t> Type (e.g., GTO, LEO, ISS, SSO)</a:t>
            </a:r>
          </a:p>
          <a:p>
            <a:pPr lvl="1">
              <a:spcBef>
                <a:spcPts val="1400"/>
              </a:spcBef>
            </a:pPr>
            <a:r>
              <a:rPr lang="en-US" sz="1400" dirty="0">
                <a:solidFill>
                  <a:srgbClr val="595959"/>
                </a:solidFill>
              </a:rPr>
              <a:t>Data Points:</a:t>
            </a:r>
          </a:p>
          <a:p>
            <a:pPr lvl="2">
              <a:spcBef>
                <a:spcPts val="1400"/>
              </a:spcBef>
            </a:pPr>
            <a:r>
              <a:rPr lang="en-US" sz="1400" dirty="0">
                <a:solidFill>
                  <a:srgbClr val="595959"/>
                </a:solidFill>
              </a:rPr>
              <a:t>Orange Dots (1): Successful launches</a:t>
            </a:r>
          </a:p>
          <a:p>
            <a:pPr lvl="2">
              <a:spcBef>
                <a:spcPts val="1400"/>
              </a:spcBef>
            </a:pPr>
            <a:r>
              <a:rPr lang="en-US" sz="1400" dirty="0">
                <a:solidFill>
                  <a:srgbClr val="595959"/>
                </a:solidFill>
              </a:rPr>
              <a:t>Blue Dots (0): Failed launches</a:t>
            </a:r>
          </a:p>
          <a:p>
            <a:pPr>
              <a:spcBef>
                <a:spcPts val="1400"/>
              </a:spcBef>
            </a:pPr>
            <a:r>
              <a:rPr lang="en-US" sz="1400" dirty="0">
                <a:solidFill>
                  <a:srgbClr val="595959"/>
                </a:solidFill>
              </a:rPr>
              <a:t>Insights: </a:t>
            </a:r>
          </a:p>
          <a:p>
            <a:pPr lvl="1">
              <a:spcBef>
                <a:spcPts val="1400"/>
              </a:spcBef>
            </a:pPr>
            <a:r>
              <a:rPr lang="en-US" sz="1400" dirty="0">
                <a:solidFill>
                  <a:srgbClr val="595959"/>
                </a:solidFill>
              </a:rPr>
              <a:t>GTO and VLEO launches handle higher payload masses (~15,000+ kg).</a:t>
            </a:r>
          </a:p>
          <a:p>
            <a:pPr lvl="1">
              <a:spcBef>
                <a:spcPts val="1400"/>
              </a:spcBef>
            </a:pPr>
            <a:r>
              <a:rPr lang="en-US" sz="1400" dirty="0">
                <a:solidFill>
                  <a:srgbClr val="595959"/>
                </a:solidFill>
              </a:rPr>
              <a:t>LEO and ISS missions mostly carry lighter payloads (&lt;7,000 kg).</a:t>
            </a:r>
          </a:p>
          <a:p>
            <a:pPr lvl="1">
              <a:spcBef>
                <a:spcPts val="1400"/>
              </a:spcBef>
            </a:pPr>
            <a:r>
              <a:rPr lang="en-US" sz="1400" dirty="0">
                <a:solidFill>
                  <a:srgbClr val="595959"/>
                </a:solidFill>
              </a:rPr>
              <a:t>Higher success rates are observed across all orbit types, even with heavier payloads, especially in later missions.</a:t>
            </a:r>
          </a:p>
          <a:p>
            <a:pPr lvl="1">
              <a:spcBef>
                <a:spcPts val="1400"/>
              </a:spcBef>
            </a:pPr>
            <a:r>
              <a:rPr lang="en-US" sz="1400" dirty="0">
                <a:solidFill>
                  <a:srgbClr val="595959"/>
                </a:solidFill>
              </a:rPr>
              <a:t>Failures are relatively more common at lower payloads, possibly indicating earlier missions.</a:t>
            </a:r>
          </a:p>
          <a:p>
            <a:pPr>
              <a:spcBef>
                <a:spcPts val="1400"/>
              </a:spcBef>
            </a:pPr>
            <a:r>
              <a:rPr lang="en-US" sz="1400" dirty="0">
                <a:solidFill>
                  <a:srgbClr val="595959"/>
                </a:solidFill>
              </a:rPr>
              <a:t>Conclusion:</a:t>
            </a:r>
          </a:p>
          <a:p>
            <a:pPr lvl="1">
              <a:spcBef>
                <a:spcPts val="1400"/>
              </a:spcBef>
            </a:pPr>
            <a:r>
              <a:rPr lang="en-US" sz="1400" dirty="0">
                <a:solidFill>
                  <a:srgbClr val="595959"/>
                </a:solidFill>
              </a:rPr>
              <a:t>SpaceX successfully launches heavy payloads to complex orbits, with improved outcomes over time, showcasing operational reliability.</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180576"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rgbClr val="595959"/>
                </a:solidFill>
                <a:latin typeface="+mn-lt"/>
              </a:rPr>
              <a:pPr>
                <a:spcAft>
                  <a:spcPts val="600"/>
                </a:spcAft>
              </a:pPr>
              <a:t>25</a:t>
            </a:fld>
            <a:endParaRPr lang="en-US" sz="1000">
              <a:solidFill>
                <a:srgbClr val="595959"/>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04800" y="1433170"/>
            <a:ext cx="5936343" cy="5185344"/>
          </a:xfrm>
          <a:prstGeom prst="rect">
            <a:avLst/>
          </a:prstGeom>
        </p:spPr>
        <p:txBody>
          <a:bodyPr>
            <a:normAutofit/>
          </a:bodyPr>
          <a:lstStyle/>
          <a:p>
            <a:pPr marL="0" indent="0">
              <a:buNone/>
            </a:pPr>
            <a:r>
              <a:rPr lang="en-US" sz="2400" b="1" dirty="0"/>
              <a:t>Trend Highlights</a:t>
            </a:r>
            <a:r>
              <a:rPr lang="en-US" sz="2400" dirty="0"/>
              <a:t>:</a:t>
            </a:r>
          </a:p>
          <a:p>
            <a:r>
              <a:rPr lang="en-US" sz="2400" b="1" dirty="0"/>
              <a:t>2010–2013</a:t>
            </a:r>
            <a:r>
              <a:rPr lang="en-US" sz="2400" dirty="0"/>
              <a:t>: 0% success rate — early development and trial phase.</a:t>
            </a:r>
          </a:p>
          <a:p>
            <a:r>
              <a:rPr lang="en-US" sz="2400" b="1" dirty="0"/>
              <a:t>2014</a:t>
            </a:r>
            <a:r>
              <a:rPr lang="en-US" sz="2400" dirty="0"/>
              <a:t>: Success rate jumps to ~33% — beginning of operational launches.</a:t>
            </a:r>
          </a:p>
          <a:p>
            <a:r>
              <a:rPr lang="en-US" sz="2400" b="1" dirty="0"/>
              <a:t>2016–2017</a:t>
            </a:r>
            <a:r>
              <a:rPr lang="en-US" sz="2400" dirty="0"/>
              <a:t>: Rapid improvement to over </a:t>
            </a:r>
            <a:r>
              <a:rPr lang="en-US" sz="2400" b="1" dirty="0"/>
              <a:t>80%</a:t>
            </a:r>
            <a:r>
              <a:rPr lang="en-US" sz="2400" dirty="0"/>
              <a:t>, reflecting technology maturation.</a:t>
            </a:r>
          </a:p>
          <a:p>
            <a:r>
              <a:rPr lang="en-US" sz="2400" b="1" dirty="0"/>
              <a:t>2018</a:t>
            </a:r>
            <a:r>
              <a:rPr lang="en-US" sz="2400" dirty="0"/>
              <a:t>: Slight dip (~60%), possibly due to increased launch frequency or anomalies.</a:t>
            </a:r>
          </a:p>
          <a:p>
            <a:r>
              <a:rPr lang="en-US" sz="2400" b="1" dirty="0"/>
              <a:t>2019–2020</a:t>
            </a:r>
            <a:r>
              <a:rPr lang="en-US" sz="2400" dirty="0"/>
              <a:t>: Maintained </a:t>
            </a:r>
            <a:r>
              <a:rPr lang="en-US" sz="2400" b="1" dirty="0"/>
              <a:t>high success rates</a:t>
            </a:r>
            <a:r>
              <a:rPr lang="en-US" sz="2400" dirty="0"/>
              <a:t> (85–90%), indicating strong reliability.</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6CD8B9BD-0CA2-41FC-062B-6E937E612DE7}"/>
              </a:ext>
            </a:extLst>
          </p:cNvPr>
          <p:cNvPicPr>
            <a:picLocks noChangeAspect="1"/>
          </p:cNvPicPr>
          <p:nvPr/>
        </p:nvPicPr>
        <p:blipFill>
          <a:blip r:embed="rId3"/>
          <a:stretch>
            <a:fillRect/>
          </a:stretch>
        </p:blipFill>
        <p:spPr>
          <a:xfrm>
            <a:off x="6400800" y="1577398"/>
            <a:ext cx="5486400" cy="444817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6" name="TextBox 5">
            <a:extLst>
              <a:ext uri="{FF2B5EF4-FFF2-40B4-BE49-F238E27FC236}">
                <a16:creationId xmlns:a16="http://schemas.microsoft.com/office/drawing/2014/main" id="{F0CFB6F8-C8B8-79A2-3141-91C353A07E0E}"/>
              </a:ext>
            </a:extLst>
          </p:cNvPr>
          <p:cNvSpPr txBox="1"/>
          <p:nvPr/>
        </p:nvSpPr>
        <p:spPr>
          <a:xfrm>
            <a:off x="770011" y="1535276"/>
            <a:ext cx="6096000" cy="461665"/>
          </a:xfrm>
          <a:prstGeom prst="rect">
            <a:avLst/>
          </a:prstGeom>
          <a:noFill/>
        </p:spPr>
        <p:txBody>
          <a:bodyPr wrap="square">
            <a:spAutoFit/>
          </a:bodyPr>
          <a:lstStyle/>
          <a:p>
            <a:r>
              <a:rPr lang="en-US" sz="2400" dirty="0"/>
              <a:t>SELECT DISTINCT </a:t>
            </a:r>
            <a:r>
              <a:rPr lang="en-US" sz="2400" dirty="0" err="1"/>
              <a:t>Launch_Site</a:t>
            </a:r>
            <a:r>
              <a:rPr lang="en-US" sz="2400" dirty="0"/>
              <a:t> FROM SPACEX</a:t>
            </a:r>
          </a:p>
        </p:txBody>
      </p:sp>
      <p:sp>
        <p:nvSpPr>
          <p:cNvPr id="8" name="TextBox 7">
            <a:extLst>
              <a:ext uri="{FF2B5EF4-FFF2-40B4-BE49-F238E27FC236}">
                <a16:creationId xmlns:a16="http://schemas.microsoft.com/office/drawing/2014/main" id="{5D8A5DD6-F207-63D1-EF99-69E35DF60E8F}"/>
              </a:ext>
            </a:extLst>
          </p:cNvPr>
          <p:cNvSpPr txBox="1"/>
          <p:nvPr/>
        </p:nvSpPr>
        <p:spPr>
          <a:xfrm>
            <a:off x="1146629" y="2121352"/>
            <a:ext cx="6096000" cy="646331"/>
          </a:xfrm>
          <a:prstGeom prst="rect">
            <a:avLst/>
          </a:prstGeom>
          <a:noFill/>
        </p:spPr>
        <p:txBody>
          <a:bodyPr wrap="square">
            <a:spAutoFit/>
          </a:bodyPr>
          <a:lstStyle/>
          <a:p>
            <a:r>
              <a:rPr lang="en-US" b="1" dirty="0"/>
              <a:t>Purpose: </a:t>
            </a:r>
            <a:r>
              <a:rPr lang="en-US" dirty="0"/>
              <a:t>To retrieve all distinct launch site entries for further EDA filtering and mapping.</a:t>
            </a:r>
          </a:p>
        </p:txBody>
      </p:sp>
      <p:sp>
        <p:nvSpPr>
          <p:cNvPr id="10" name="TextBox 9">
            <a:extLst>
              <a:ext uri="{FF2B5EF4-FFF2-40B4-BE49-F238E27FC236}">
                <a16:creationId xmlns:a16="http://schemas.microsoft.com/office/drawing/2014/main" id="{85830885-74CA-599C-5224-95AD8F60F97A}"/>
              </a:ext>
            </a:extLst>
          </p:cNvPr>
          <p:cNvSpPr txBox="1"/>
          <p:nvPr/>
        </p:nvSpPr>
        <p:spPr>
          <a:xfrm>
            <a:off x="1146629" y="3120822"/>
            <a:ext cx="7771343" cy="1938992"/>
          </a:xfrm>
          <a:prstGeom prst="rect">
            <a:avLst/>
          </a:prstGeom>
          <a:noFill/>
        </p:spPr>
        <p:txBody>
          <a:bodyPr wrap="square">
            <a:spAutoFit/>
          </a:bodyPr>
          <a:lstStyle/>
          <a:p>
            <a:pPr>
              <a:buNone/>
            </a:pPr>
            <a:r>
              <a:rPr lang="en-US" sz="2400" b="1" dirty="0"/>
              <a:t>Unique Launch Site Names:</a:t>
            </a:r>
            <a:endParaRPr lang="en-US" sz="2400" dirty="0"/>
          </a:p>
          <a:p>
            <a:pPr>
              <a:buFont typeface="Arial" panose="020B0604020202020204" pitchFamily="34" charset="0"/>
              <a:buChar char="•"/>
            </a:pPr>
            <a:r>
              <a:rPr lang="en-US" sz="2400" dirty="0"/>
              <a:t> CCAFS LC-40</a:t>
            </a:r>
          </a:p>
          <a:p>
            <a:pPr>
              <a:buFont typeface="Arial" panose="020B0604020202020204" pitchFamily="34" charset="0"/>
              <a:buChar char="•"/>
            </a:pPr>
            <a:r>
              <a:rPr lang="en-US" sz="2400" dirty="0"/>
              <a:t> CCAFS SLC-40</a:t>
            </a:r>
          </a:p>
          <a:p>
            <a:pPr>
              <a:buFont typeface="Arial" panose="020B0604020202020204" pitchFamily="34" charset="0"/>
              <a:buChar char="•"/>
            </a:pPr>
            <a:r>
              <a:rPr lang="en-US" sz="2400" dirty="0"/>
              <a:t> KSC LC-39A</a:t>
            </a:r>
          </a:p>
          <a:p>
            <a:pPr>
              <a:buFont typeface="Arial" panose="020B0604020202020204" pitchFamily="34" charset="0"/>
              <a:buChar char="•"/>
            </a:pPr>
            <a:r>
              <a:rPr lang="en-US" sz="2400" dirty="0"/>
              <a:t> VAFB SLC-4E</a:t>
            </a:r>
          </a:p>
        </p:txBody>
      </p:sp>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6114" y="1393924"/>
            <a:ext cx="4093029" cy="2633791"/>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SELECT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FROM </a:t>
            </a:r>
            <a:r>
              <a:rPr lang="en-US" sz="2200" dirty="0" err="1">
                <a:solidFill>
                  <a:schemeClr val="accent3">
                    <a:lumMod val="25000"/>
                  </a:schemeClr>
                </a:solidFill>
                <a:latin typeface="Abadi" panose="020B0604020104020204" pitchFamily="34" charset="0"/>
              </a:rPr>
              <a:t>spacex_df</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WHERE "Launch Site" LIKE 'CCA%'</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LIMIT 5;</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2" name="Object 1">
            <a:extLst>
              <a:ext uri="{FF2B5EF4-FFF2-40B4-BE49-F238E27FC236}">
                <a16:creationId xmlns:a16="http://schemas.microsoft.com/office/drawing/2014/main" id="{31E72492-DC2D-C4ED-F184-04FED27CB99A}"/>
              </a:ext>
            </a:extLst>
          </p:cNvPr>
          <p:cNvGraphicFramePr>
            <a:graphicFrameLocks noChangeAspect="1"/>
          </p:cNvGraphicFramePr>
          <p:nvPr>
            <p:extLst>
              <p:ext uri="{D42A27DB-BD31-4B8C-83A1-F6EECF244321}">
                <p14:modId xmlns:p14="http://schemas.microsoft.com/office/powerpoint/2010/main" val="3989619198"/>
              </p:ext>
            </p:extLst>
          </p:nvPr>
        </p:nvGraphicFramePr>
        <p:xfrm>
          <a:off x="4427539" y="1376401"/>
          <a:ext cx="7408722" cy="2651314"/>
        </p:xfrm>
        <a:graphic>
          <a:graphicData uri="http://schemas.openxmlformats.org/presentationml/2006/ole">
            <mc:AlternateContent xmlns:mc="http://schemas.openxmlformats.org/markup-compatibility/2006">
              <mc:Choice xmlns:v="urn:schemas-microsoft-com:vml" Requires="v">
                <p:oleObj name="Macro-Enabled Worksheet" r:id="rId3" imgW="3219313" imgH="1152422" progId="Excel.SheetMacroEnabled.12">
                  <p:embed/>
                </p:oleObj>
              </mc:Choice>
              <mc:Fallback>
                <p:oleObj name="Macro-Enabled Worksheet" r:id="rId3" imgW="3219313" imgH="1152422" progId="Excel.SheetMacroEnabled.12">
                  <p:embed/>
                  <p:pic>
                    <p:nvPicPr>
                      <p:cNvPr id="0" name=""/>
                      <p:cNvPicPr/>
                      <p:nvPr/>
                    </p:nvPicPr>
                    <p:blipFill>
                      <a:blip r:embed="rId4"/>
                      <a:stretch>
                        <a:fillRect/>
                      </a:stretch>
                    </p:blipFill>
                    <p:spPr>
                      <a:xfrm>
                        <a:off x="4427539" y="1376401"/>
                        <a:ext cx="7408722" cy="2651314"/>
                      </a:xfrm>
                      <a:prstGeom prst="rect">
                        <a:avLst/>
                      </a:prstGeom>
                    </p:spPr>
                  </p:pic>
                </p:oleObj>
              </mc:Fallback>
            </mc:AlternateContent>
          </a:graphicData>
        </a:graphic>
      </p:graphicFrame>
      <p:sp>
        <p:nvSpPr>
          <p:cNvPr id="7" name="Rectangle 2">
            <a:extLst>
              <a:ext uri="{FF2B5EF4-FFF2-40B4-BE49-F238E27FC236}">
                <a16:creationId xmlns:a16="http://schemas.microsoft.com/office/drawing/2014/main" id="{72102EA3-22E2-A691-0F1E-5CE9D58E03B5}"/>
              </a:ext>
            </a:extLst>
          </p:cNvPr>
          <p:cNvSpPr>
            <a:spLocks noChangeArrowheads="1"/>
          </p:cNvSpPr>
          <p:nvPr/>
        </p:nvSpPr>
        <p:spPr bwMode="auto">
          <a:xfrm>
            <a:off x="0" y="4380312"/>
            <a:ext cx="1190325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This query filters the </a:t>
            </a:r>
            <a:r>
              <a:rPr kumimoji="0" lang="en-US" altLang="en-US" b="0" i="0" u="none" strike="noStrike" cap="none" normalizeH="0" baseline="0" dirty="0" err="1">
                <a:ln>
                  <a:noFill/>
                </a:ln>
                <a:solidFill>
                  <a:schemeClr val="tx1"/>
                </a:solidFill>
                <a:effectLst/>
              </a:rPr>
              <a:t>spacex_df</a:t>
            </a:r>
            <a:r>
              <a:rPr kumimoji="0" lang="en-US" altLang="en-US" b="0" i="0" u="none" strike="noStrike" cap="none" normalizeH="0" baseline="0" dirty="0">
                <a:ln>
                  <a:noFill/>
                </a:ln>
                <a:solidFill>
                  <a:schemeClr val="tx1"/>
                </a:solidFill>
                <a:effectLst/>
              </a:rPr>
              <a:t> table to include only rows where the Launch Site starts with "CCA" (e.g., "CCAFS LC-40").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The LIMIT 5 clause ensures only the first five matching records are returned for quick analysis. </a:t>
            </a:r>
          </a:p>
        </p:txBody>
      </p:sp>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56782" y="1495425"/>
            <a:ext cx="11742057" cy="193357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SELECT SUM(</a:t>
            </a:r>
            <a:r>
              <a:rPr lang="en-US" sz="2200" dirty="0" err="1">
                <a:solidFill>
                  <a:schemeClr val="accent3">
                    <a:lumMod val="25000"/>
                  </a:schemeClr>
                </a:solidFill>
                <a:latin typeface="Abadi" panose="020B0604020104020204" pitchFamily="34" charset="0"/>
              </a:rPr>
              <a:t>Payload_Mass__kg</a:t>
            </a:r>
            <a:r>
              <a:rPr lang="en-US" sz="2200" dirty="0">
                <a:solidFill>
                  <a:schemeClr val="accent3">
                    <a:lumMod val="25000"/>
                  </a:schemeClr>
                </a:solidFill>
                <a:latin typeface="Abadi" panose="020B0604020104020204" pitchFamily="34" charset="0"/>
              </a:rPr>
              <a:t>_) AS </a:t>
            </a:r>
            <a:r>
              <a:rPr lang="en-US" sz="2200" dirty="0" err="1">
                <a:solidFill>
                  <a:schemeClr val="accent3">
                    <a:lumMod val="25000"/>
                  </a:schemeClr>
                </a:solidFill>
                <a:latin typeface="Abadi" panose="020B0604020104020204" pitchFamily="34" charset="0"/>
              </a:rPr>
              <a:t>Total_Payload_Mass</a:t>
            </a:r>
            <a:r>
              <a:rPr lang="en-US" sz="2200" dirty="0">
                <a:solidFill>
                  <a:schemeClr val="accent3">
                    <a:lumMod val="25000"/>
                  </a:schemeClr>
                </a:solidFill>
                <a:latin typeface="Abadi" panose="020B0604020104020204" pitchFamily="34" charset="0"/>
              </a:rPr>
              <a:t> FROM SPACEXTABLE WHERE Customer='NASA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10" name="TextBox 9">
            <a:extLst>
              <a:ext uri="{FF2B5EF4-FFF2-40B4-BE49-F238E27FC236}">
                <a16:creationId xmlns:a16="http://schemas.microsoft.com/office/drawing/2014/main" id="{388C3AF8-02D1-0760-9845-4C531293F078}"/>
              </a:ext>
            </a:extLst>
          </p:cNvPr>
          <p:cNvSpPr txBox="1"/>
          <p:nvPr/>
        </p:nvSpPr>
        <p:spPr>
          <a:xfrm>
            <a:off x="1014562" y="2757715"/>
            <a:ext cx="10162875" cy="2677656"/>
          </a:xfrm>
          <a:prstGeom prst="rect">
            <a:avLst/>
          </a:prstGeom>
          <a:noFill/>
        </p:spPr>
        <p:txBody>
          <a:bodyPr wrap="square">
            <a:spAutoFit/>
          </a:bodyPr>
          <a:lstStyle/>
          <a:p>
            <a:pPr algn="ctr"/>
            <a:r>
              <a:rPr lang="en-US" sz="2800" dirty="0"/>
              <a:t>This query filters all missions with a customer containing “NASA” and sums their payload mass. </a:t>
            </a:r>
          </a:p>
          <a:p>
            <a:pPr algn="ctr"/>
            <a:endParaRPr lang="en-US" sz="2800" dirty="0"/>
          </a:p>
          <a:p>
            <a:r>
              <a:rPr lang="en-US" sz="2800" dirty="0"/>
              <a:t>The result shows that NASA missions accounted for a total of approximately </a:t>
            </a:r>
            <a:r>
              <a:rPr lang="en-US" sz="2800" b="1" dirty="0"/>
              <a:t>45596 kg</a:t>
            </a:r>
            <a:r>
              <a:rPr lang="en-US" sz="2800" dirty="0"/>
              <a:t> of payload mass launched by SpaceX boosters.</a:t>
            </a:r>
          </a:p>
        </p:txBody>
      </p:sp>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433137" y="1503948"/>
            <a:ext cx="11273589" cy="452162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Goal: To predict the success of SpaceX Falcon 9 first-stage landings to determine launch costs and identify key factors influencing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Methodology:</a:t>
            </a:r>
          </a:p>
          <a:p>
            <a:pPr marL="914400" lvl="1" indent="-4572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Data Collection: Gathered historical launch data using the SpaceX REST API and by web scraping a Wikipedia page.</a:t>
            </a:r>
          </a:p>
          <a:p>
            <a:pPr marL="914400" lvl="1" indent="-4572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Data Wrangling &amp; EDA: Cleaned the data, performed feature engineering, and used data visualization and SQL to uncover initial insights.</a:t>
            </a:r>
          </a:p>
          <a:p>
            <a:pPr marL="914400" lvl="1" indent="-4572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Interactive Analytics: Developed an interactive map with Folium and a data dashboard with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 for dynamic data exploration.</a:t>
            </a:r>
          </a:p>
          <a:p>
            <a:pPr marL="914400" lvl="1" indent="-4572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Predictive Modeling: Built and evaluated four classification models (Logistic Regression, SVM, Decision Tree, K-Nearest Neighbors) to find the best predictor of landing success.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46744" y="1825625"/>
            <a:ext cx="11785600" cy="81597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SELECT AVG(</a:t>
            </a:r>
            <a:r>
              <a:rPr lang="en-US" sz="2200" dirty="0" err="1">
                <a:solidFill>
                  <a:schemeClr val="accent3">
                    <a:lumMod val="25000"/>
                  </a:schemeClr>
                </a:solidFill>
                <a:latin typeface="Abadi" panose="020B0604020104020204" pitchFamily="34" charset="0"/>
              </a:rPr>
              <a:t>Payload_Mass__kg</a:t>
            </a:r>
            <a:r>
              <a:rPr lang="en-US" sz="2200" dirty="0">
                <a:solidFill>
                  <a:schemeClr val="accent3">
                    <a:lumMod val="25000"/>
                  </a:schemeClr>
                </a:solidFill>
                <a:latin typeface="Abadi" panose="020B0604020104020204" pitchFamily="34" charset="0"/>
              </a:rPr>
              <a:t>_) AS </a:t>
            </a:r>
            <a:r>
              <a:rPr lang="en-US" sz="2200" dirty="0" err="1">
                <a:solidFill>
                  <a:schemeClr val="accent3">
                    <a:lumMod val="25000"/>
                  </a:schemeClr>
                </a:solidFill>
                <a:latin typeface="Abadi" panose="020B0604020104020204" pitchFamily="34" charset="0"/>
              </a:rPr>
              <a:t>Average_Payload_Mass</a:t>
            </a:r>
            <a:r>
              <a:rPr lang="en-US" sz="2200" dirty="0">
                <a:solidFill>
                  <a:schemeClr val="accent3">
                    <a:lumMod val="25000"/>
                  </a:schemeClr>
                </a:solidFill>
                <a:latin typeface="Abadi" panose="020B0604020104020204" pitchFamily="34" charset="0"/>
              </a:rPr>
              <a:t> FROM SPACEXTABLE WHERE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TextBox 5">
            <a:extLst>
              <a:ext uri="{FF2B5EF4-FFF2-40B4-BE49-F238E27FC236}">
                <a16:creationId xmlns:a16="http://schemas.microsoft.com/office/drawing/2014/main" id="{D2B90824-1B8A-03E2-5299-01EAD126FA77}"/>
              </a:ext>
            </a:extLst>
          </p:cNvPr>
          <p:cNvSpPr txBox="1"/>
          <p:nvPr/>
        </p:nvSpPr>
        <p:spPr>
          <a:xfrm>
            <a:off x="914400" y="3443514"/>
            <a:ext cx="10371211" cy="2246769"/>
          </a:xfrm>
          <a:prstGeom prst="rect">
            <a:avLst/>
          </a:prstGeom>
          <a:noFill/>
        </p:spPr>
        <p:txBody>
          <a:bodyPr wrap="square">
            <a:spAutoFit/>
          </a:bodyPr>
          <a:lstStyle/>
          <a:p>
            <a:pPr algn="ctr"/>
            <a:r>
              <a:rPr lang="en-US" sz="2800" dirty="0"/>
              <a:t>This query calculates the average payload mass for all SpaceX launches that used the F9 v1.1 booster.</a:t>
            </a:r>
          </a:p>
          <a:p>
            <a:pPr algn="ctr"/>
            <a:endParaRPr lang="en-US" sz="2800" dirty="0"/>
          </a:p>
          <a:p>
            <a:r>
              <a:rPr lang="en-US" sz="2800" dirty="0"/>
              <a:t>The result shows that the F9 v1.1 booster averaged a total of approximately </a:t>
            </a:r>
            <a:r>
              <a:rPr lang="en-US" sz="2800" b="1" dirty="0"/>
              <a:t>2928.4 kg</a:t>
            </a:r>
            <a:r>
              <a:rPr lang="en-US" sz="2800" dirty="0"/>
              <a:t> of payload mass.</a:t>
            </a:r>
          </a:p>
        </p:txBody>
      </p:sp>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918104" cy="419994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SELECT Date </a:t>
            </a:r>
          </a:p>
          <a:p>
            <a:pPr>
              <a:lnSpc>
                <a:spcPct val="100000"/>
              </a:lnSpc>
              <a:spcBef>
                <a:spcPts val="1400"/>
              </a:spcBef>
            </a:pPr>
            <a:r>
              <a:rPr lang="en-US" sz="2200" dirty="0">
                <a:solidFill>
                  <a:schemeClr val="accent3">
                    <a:lumMod val="25000"/>
                  </a:schemeClr>
                </a:solidFill>
                <a:latin typeface="Abadi" panose="020B0604020104020204" pitchFamily="34" charset="0"/>
              </a:rPr>
              <a:t>FROM SPACEXTABLE </a:t>
            </a:r>
          </a:p>
          <a:p>
            <a:pPr>
              <a:lnSpc>
                <a:spcPct val="100000"/>
              </a:lnSpc>
              <a:spcBef>
                <a:spcPts val="1400"/>
              </a:spcBef>
            </a:pPr>
            <a:r>
              <a:rPr lang="en-US" sz="2200" dirty="0">
                <a:solidFill>
                  <a:schemeClr val="accent3">
                    <a:lumMod val="25000"/>
                  </a:schemeClr>
                </a:solidFill>
                <a:latin typeface="Abadi" panose="020B0604020104020204" pitchFamily="34" charset="0"/>
              </a:rPr>
              <a:t>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'Success (ground pad)' </a:t>
            </a:r>
          </a:p>
          <a:p>
            <a:pPr>
              <a:lnSpc>
                <a:spcPct val="100000"/>
              </a:lnSpc>
              <a:spcBef>
                <a:spcPts val="1400"/>
              </a:spcBef>
            </a:pPr>
            <a:r>
              <a:rPr lang="en-US" sz="2200" dirty="0">
                <a:solidFill>
                  <a:schemeClr val="accent3">
                    <a:lumMod val="25000"/>
                  </a:schemeClr>
                </a:solidFill>
                <a:latin typeface="Abadi" panose="020B0604020104020204" pitchFamily="34" charset="0"/>
              </a:rPr>
              <a:t>ORDER BY Date </a:t>
            </a:r>
          </a:p>
          <a:p>
            <a:pPr>
              <a:lnSpc>
                <a:spcPct val="100000"/>
              </a:lnSpc>
              <a:spcBef>
                <a:spcPts val="1400"/>
              </a:spcBef>
            </a:pPr>
            <a:r>
              <a:rPr lang="en-US" sz="2200" dirty="0">
                <a:solidFill>
                  <a:schemeClr val="accent3">
                    <a:lumMod val="25000"/>
                  </a:schemeClr>
                </a:solidFill>
                <a:latin typeface="Abadi" panose="020B0604020104020204" pitchFamily="34" charset="0"/>
              </a:rPr>
              <a:t>LIMIT 1;</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8" name="TextBox 7">
            <a:extLst>
              <a:ext uri="{FF2B5EF4-FFF2-40B4-BE49-F238E27FC236}">
                <a16:creationId xmlns:a16="http://schemas.microsoft.com/office/drawing/2014/main" id="{DCEB4244-CC81-D5A5-1381-041C4A593713}"/>
              </a:ext>
            </a:extLst>
          </p:cNvPr>
          <p:cNvSpPr txBox="1"/>
          <p:nvPr/>
        </p:nvSpPr>
        <p:spPr>
          <a:xfrm>
            <a:off x="5500915" y="1325475"/>
            <a:ext cx="6096000" cy="5262979"/>
          </a:xfrm>
          <a:prstGeom prst="rect">
            <a:avLst/>
          </a:prstGeom>
          <a:noFill/>
        </p:spPr>
        <p:txBody>
          <a:bodyPr wrap="square">
            <a:spAutoFit/>
          </a:bodyPr>
          <a:lstStyle/>
          <a:p>
            <a:r>
              <a:rPr lang="en-US" sz="2800" dirty="0"/>
              <a:t> Explanation: This query filters all records for landings with the outcome "Success (ground pad)". It then sorts those results by the launch date in ascending order.</a:t>
            </a:r>
          </a:p>
          <a:p>
            <a:endParaRPr lang="en-US" sz="2800" dirty="0"/>
          </a:p>
          <a:p>
            <a:r>
              <a:rPr lang="en-US" sz="2800" dirty="0"/>
              <a:t>The earliest date is returned using LIMIT 1.</a:t>
            </a:r>
          </a:p>
          <a:p>
            <a:endParaRPr lang="en-US" sz="2800" dirty="0"/>
          </a:p>
          <a:p>
            <a:r>
              <a:rPr lang="en-US" sz="2800" dirty="0"/>
              <a:t>This identifies the first-ever successful Falcon 9 booster landing on a ground landing pad — on </a:t>
            </a:r>
            <a:r>
              <a:rPr lang="en-US" sz="2800" b="1" dirty="0"/>
              <a:t>12-22-2015</a:t>
            </a:r>
            <a:r>
              <a:rPr lang="en-US" sz="2800" dirty="0"/>
              <a:t>.</a:t>
            </a:r>
          </a:p>
        </p:txBody>
      </p:sp>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1" y="1573562"/>
            <a:ext cx="5979133" cy="2877004"/>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SELECT </a:t>
            </a:r>
            <a:r>
              <a:rPr lang="en-US" sz="2200" dirty="0" err="1">
                <a:solidFill>
                  <a:schemeClr val="accent3">
                    <a:lumMod val="25000"/>
                  </a:schemeClr>
                </a:solidFill>
                <a:latin typeface="Abadi"/>
              </a:rPr>
              <a:t>Booster_Version</a:t>
            </a:r>
            <a:r>
              <a:rPr lang="en-US" sz="2200" dirty="0">
                <a:solidFill>
                  <a:schemeClr val="accent3">
                    <a:lumMod val="25000"/>
                  </a:schemeClr>
                </a:solidFill>
                <a:latin typeface="Abadi"/>
              </a:rPr>
              <a:t> </a:t>
            </a:r>
          </a:p>
          <a:p>
            <a:pPr marL="0" indent="0">
              <a:lnSpc>
                <a:spcPct val="100000"/>
              </a:lnSpc>
              <a:spcBef>
                <a:spcPts val="1400"/>
              </a:spcBef>
              <a:buNone/>
            </a:pPr>
            <a:r>
              <a:rPr lang="en-US" sz="2200" dirty="0">
                <a:solidFill>
                  <a:schemeClr val="accent3">
                    <a:lumMod val="25000"/>
                  </a:schemeClr>
                </a:solidFill>
                <a:latin typeface="Abadi"/>
              </a:rPr>
              <a:t>FROM SPACEXTABLE </a:t>
            </a:r>
          </a:p>
          <a:p>
            <a:pPr marL="0" indent="0">
              <a:lnSpc>
                <a:spcPct val="100000"/>
              </a:lnSpc>
              <a:spcBef>
                <a:spcPts val="1400"/>
              </a:spcBef>
              <a:buNone/>
            </a:pPr>
            <a:r>
              <a:rPr lang="en-US" sz="2200" dirty="0">
                <a:solidFill>
                  <a:schemeClr val="accent3">
                    <a:lumMod val="25000"/>
                  </a:schemeClr>
                </a:solidFill>
                <a:latin typeface="Abadi"/>
              </a:rPr>
              <a:t>WHERE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 'Success (drone ship)’ </a:t>
            </a:r>
          </a:p>
          <a:p>
            <a:pPr marL="0" indent="0">
              <a:lnSpc>
                <a:spcPct val="100000"/>
              </a:lnSpc>
              <a:spcBef>
                <a:spcPts val="1400"/>
              </a:spcBef>
              <a:buNone/>
            </a:pPr>
            <a:r>
              <a:rPr lang="en-US" sz="2200" dirty="0">
                <a:solidFill>
                  <a:schemeClr val="accent3">
                    <a:lumMod val="25000"/>
                  </a:schemeClr>
                </a:solidFill>
                <a:latin typeface="Abadi"/>
              </a:rPr>
              <a:t>	AND </a:t>
            </a:r>
            <a:r>
              <a:rPr lang="en-US" sz="2200" dirty="0" err="1">
                <a:solidFill>
                  <a:schemeClr val="accent3">
                    <a:lumMod val="25000"/>
                  </a:schemeClr>
                </a:solidFill>
                <a:latin typeface="Abadi"/>
              </a:rPr>
              <a:t>Payload_Mass__kg</a:t>
            </a:r>
            <a:r>
              <a:rPr lang="en-US" sz="2200" dirty="0">
                <a:solidFill>
                  <a:schemeClr val="accent3">
                    <a:lumMod val="25000"/>
                  </a:schemeClr>
                </a:solidFill>
                <a:latin typeface="Abadi"/>
              </a:rPr>
              <a:t>_ &gt; 4000 </a:t>
            </a:r>
          </a:p>
          <a:p>
            <a:pPr marL="0" indent="0">
              <a:lnSpc>
                <a:spcPct val="100000"/>
              </a:lnSpc>
              <a:spcBef>
                <a:spcPts val="1400"/>
              </a:spcBef>
              <a:buNone/>
            </a:pPr>
            <a:r>
              <a:rPr lang="en-US" sz="2200" dirty="0">
                <a:solidFill>
                  <a:schemeClr val="accent3">
                    <a:lumMod val="25000"/>
                  </a:schemeClr>
                </a:solidFill>
                <a:latin typeface="Abadi"/>
              </a:rPr>
              <a:t>	AND </a:t>
            </a:r>
            <a:r>
              <a:rPr lang="en-US" sz="2200" dirty="0" err="1">
                <a:solidFill>
                  <a:schemeClr val="accent3">
                    <a:lumMod val="25000"/>
                  </a:schemeClr>
                </a:solidFill>
                <a:latin typeface="Abadi"/>
              </a:rPr>
              <a:t>Payload_Mass__kg</a:t>
            </a:r>
            <a:r>
              <a:rPr lang="en-US" sz="2200" dirty="0">
                <a:solidFill>
                  <a:schemeClr val="accent3">
                    <a:lumMod val="25000"/>
                  </a:schemeClr>
                </a:solidFill>
                <a:latin typeface="Abadi"/>
              </a:rPr>
              <a:t>_ &lt;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2" name="Table 1">
            <a:extLst>
              <a:ext uri="{FF2B5EF4-FFF2-40B4-BE49-F238E27FC236}">
                <a16:creationId xmlns:a16="http://schemas.microsoft.com/office/drawing/2014/main" id="{A4399B48-FC05-2CB0-ABF7-439726F034DF}"/>
              </a:ext>
            </a:extLst>
          </p:cNvPr>
          <p:cNvGraphicFramePr>
            <a:graphicFrameLocks noGrp="1"/>
          </p:cNvGraphicFramePr>
          <p:nvPr>
            <p:extLst>
              <p:ext uri="{D42A27DB-BD31-4B8C-83A1-F6EECF244321}">
                <p14:modId xmlns:p14="http://schemas.microsoft.com/office/powerpoint/2010/main" val="279836777"/>
              </p:ext>
            </p:extLst>
          </p:nvPr>
        </p:nvGraphicFramePr>
        <p:xfrm>
          <a:off x="4426857" y="3831013"/>
          <a:ext cx="2162629" cy="2194560"/>
        </p:xfrm>
        <a:graphic>
          <a:graphicData uri="http://schemas.openxmlformats.org/drawingml/2006/table">
            <a:tbl>
              <a:tblPr>
                <a:tableStyleId>{8A107856-5554-42FB-B03E-39F5DBC370BA}</a:tableStyleId>
              </a:tblPr>
              <a:tblGrid>
                <a:gridCol w="2162629">
                  <a:extLst>
                    <a:ext uri="{9D8B030D-6E8A-4147-A177-3AD203B41FA5}">
                      <a16:colId xmlns:a16="http://schemas.microsoft.com/office/drawing/2014/main" val="1438209860"/>
                    </a:ext>
                  </a:extLst>
                </a:gridCol>
              </a:tblGrid>
              <a:tr h="0">
                <a:tc>
                  <a:txBody>
                    <a:bodyPr/>
                    <a:lstStyle/>
                    <a:p>
                      <a:pPr>
                        <a:buNone/>
                      </a:pPr>
                      <a:r>
                        <a:rPr lang="en-US" b="1" dirty="0"/>
                        <a:t>Booster Version:</a:t>
                      </a:r>
                    </a:p>
                  </a:txBody>
                  <a:tcPr anchor="ctr"/>
                </a:tc>
                <a:extLst>
                  <a:ext uri="{0D108BD9-81ED-4DB2-BD59-A6C34878D82A}">
                    <a16:rowId xmlns:a16="http://schemas.microsoft.com/office/drawing/2014/main" val="241075030"/>
                  </a:ext>
                </a:extLst>
              </a:tr>
              <a:tr h="0">
                <a:tc>
                  <a:txBody>
                    <a:bodyPr/>
                    <a:lstStyle/>
                    <a:p>
                      <a:pPr>
                        <a:buNone/>
                      </a:pPr>
                      <a:r>
                        <a:rPr lang="en-US" dirty="0"/>
                        <a:t>F9 FT B1022</a:t>
                      </a:r>
                    </a:p>
                  </a:txBody>
                  <a:tcPr anchor="ctr"/>
                </a:tc>
                <a:extLst>
                  <a:ext uri="{0D108BD9-81ED-4DB2-BD59-A6C34878D82A}">
                    <a16:rowId xmlns:a16="http://schemas.microsoft.com/office/drawing/2014/main" val="500271954"/>
                  </a:ext>
                </a:extLst>
              </a:tr>
              <a:tr h="0">
                <a:tc>
                  <a:txBody>
                    <a:bodyPr/>
                    <a:lstStyle/>
                    <a:p>
                      <a:pPr>
                        <a:buNone/>
                      </a:pPr>
                      <a:r>
                        <a:rPr lang="en-US"/>
                        <a:t>F9 FT B1025</a:t>
                      </a:r>
                    </a:p>
                  </a:txBody>
                  <a:tcPr anchor="ctr"/>
                </a:tc>
                <a:extLst>
                  <a:ext uri="{0D108BD9-81ED-4DB2-BD59-A6C34878D82A}">
                    <a16:rowId xmlns:a16="http://schemas.microsoft.com/office/drawing/2014/main" val="595543214"/>
                  </a:ext>
                </a:extLst>
              </a:tr>
              <a:tr h="0">
                <a:tc>
                  <a:txBody>
                    <a:bodyPr/>
                    <a:lstStyle/>
                    <a:p>
                      <a:pPr>
                        <a:buNone/>
                      </a:pPr>
                      <a:r>
                        <a:rPr lang="en-US"/>
                        <a:t>F9 FT B1031</a:t>
                      </a:r>
                    </a:p>
                  </a:txBody>
                  <a:tcPr anchor="ctr"/>
                </a:tc>
                <a:extLst>
                  <a:ext uri="{0D108BD9-81ED-4DB2-BD59-A6C34878D82A}">
                    <a16:rowId xmlns:a16="http://schemas.microsoft.com/office/drawing/2014/main" val="1172861986"/>
                  </a:ext>
                </a:extLst>
              </a:tr>
              <a:tr h="0">
                <a:tc>
                  <a:txBody>
                    <a:bodyPr/>
                    <a:lstStyle/>
                    <a:p>
                      <a:pPr>
                        <a:buNone/>
                      </a:pPr>
                      <a:r>
                        <a:rPr lang="en-US"/>
                        <a:t>F9 Block 5 B1046</a:t>
                      </a:r>
                    </a:p>
                  </a:txBody>
                  <a:tcPr anchor="ctr"/>
                </a:tc>
                <a:extLst>
                  <a:ext uri="{0D108BD9-81ED-4DB2-BD59-A6C34878D82A}">
                    <a16:rowId xmlns:a16="http://schemas.microsoft.com/office/drawing/2014/main" val="1119129799"/>
                  </a:ext>
                </a:extLst>
              </a:tr>
              <a:tr h="0">
                <a:tc>
                  <a:txBody>
                    <a:bodyPr/>
                    <a:lstStyle/>
                    <a:p>
                      <a:pPr>
                        <a:buNone/>
                      </a:pPr>
                      <a:r>
                        <a:rPr lang="en-US" dirty="0"/>
                        <a:t>F9 Block 5 B1051</a:t>
                      </a:r>
                    </a:p>
                  </a:txBody>
                  <a:tcPr anchor="ctr"/>
                </a:tc>
                <a:extLst>
                  <a:ext uri="{0D108BD9-81ED-4DB2-BD59-A6C34878D82A}">
                    <a16:rowId xmlns:a16="http://schemas.microsoft.com/office/drawing/2014/main" val="3839104708"/>
                  </a:ext>
                </a:extLst>
              </a:tr>
            </a:tbl>
          </a:graphicData>
        </a:graphic>
      </p:graphicFrame>
      <p:sp>
        <p:nvSpPr>
          <p:cNvPr id="9" name="TextBox 8">
            <a:extLst>
              <a:ext uri="{FF2B5EF4-FFF2-40B4-BE49-F238E27FC236}">
                <a16:creationId xmlns:a16="http://schemas.microsoft.com/office/drawing/2014/main" id="{376A7FF2-4D19-E9F1-DE96-94572FF9A141}"/>
              </a:ext>
            </a:extLst>
          </p:cNvPr>
          <p:cNvSpPr txBox="1"/>
          <p:nvPr/>
        </p:nvSpPr>
        <p:spPr>
          <a:xfrm>
            <a:off x="116867" y="1567868"/>
            <a:ext cx="3584276" cy="4093428"/>
          </a:xfrm>
          <a:prstGeom prst="rect">
            <a:avLst/>
          </a:prstGeom>
          <a:noFill/>
        </p:spPr>
        <p:txBody>
          <a:bodyPr wrap="square">
            <a:spAutoFit/>
          </a:bodyPr>
          <a:lstStyle/>
          <a:p>
            <a:r>
              <a:rPr lang="en-US" sz="2000" dirty="0"/>
              <a:t>The query filters for boosters with Successful landings on drone ships, Payload mass between 4000 and 6000 kg.</a:t>
            </a:r>
          </a:p>
          <a:p>
            <a:endParaRPr lang="en-US" sz="2000" dirty="0"/>
          </a:p>
          <a:p>
            <a:r>
              <a:rPr lang="en-US" sz="2000" dirty="0"/>
              <a:t>The result lists specific booster versions that met these criteria.</a:t>
            </a:r>
          </a:p>
          <a:p>
            <a:endParaRPr lang="en-US" sz="2000" dirty="0"/>
          </a:p>
          <a:p>
            <a:r>
              <a:rPr lang="en-US" sz="2000" dirty="0"/>
              <a:t>These boosters demonstrate the balance between medium-heavy payloads and SpaceX’s reusability via drone ship landings.</a:t>
            </a:r>
          </a:p>
        </p:txBody>
      </p:sp>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76524" y="1502229"/>
            <a:ext cx="5674333" cy="1744889"/>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SELECT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COUNT(*) AS Total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FROM SPACEXTABLE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GROUP BY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CCD9390C-23DB-362D-A713-099D258699A7}"/>
              </a:ext>
            </a:extLst>
          </p:cNvPr>
          <p:cNvPicPr>
            <a:picLocks noChangeAspect="1"/>
          </p:cNvPicPr>
          <p:nvPr/>
        </p:nvPicPr>
        <p:blipFill>
          <a:blip r:embed="rId3"/>
          <a:stretch>
            <a:fillRect/>
          </a:stretch>
        </p:blipFill>
        <p:spPr>
          <a:xfrm>
            <a:off x="425223" y="3341111"/>
            <a:ext cx="5055519" cy="3086100"/>
          </a:xfrm>
          <a:prstGeom prst="rect">
            <a:avLst/>
          </a:prstGeom>
        </p:spPr>
      </p:pic>
      <p:sp>
        <p:nvSpPr>
          <p:cNvPr id="9" name="TextBox 8">
            <a:extLst>
              <a:ext uri="{FF2B5EF4-FFF2-40B4-BE49-F238E27FC236}">
                <a16:creationId xmlns:a16="http://schemas.microsoft.com/office/drawing/2014/main" id="{DB10B29D-B8BC-67B4-61AF-6D8FC56BBFAD}"/>
              </a:ext>
            </a:extLst>
          </p:cNvPr>
          <p:cNvSpPr txBox="1"/>
          <p:nvPr/>
        </p:nvSpPr>
        <p:spPr>
          <a:xfrm>
            <a:off x="5950857" y="1728064"/>
            <a:ext cx="5964619" cy="4401205"/>
          </a:xfrm>
          <a:prstGeom prst="rect">
            <a:avLst/>
          </a:prstGeom>
          <a:noFill/>
        </p:spPr>
        <p:txBody>
          <a:bodyPr wrap="square">
            <a:spAutoFit/>
          </a:bodyPr>
          <a:lstStyle/>
          <a:p>
            <a:pPr marL="285750" indent="-285750">
              <a:buFont typeface="Arial" panose="020B0604020202020204" pitchFamily="34" charset="0"/>
              <a:buChar char="•"/>
            </a:pPr>
            <a:r>
              <a:rPr lang="en-US" sz="2800" dirty="0"/>
              <a:t>The query groups all missions by their outcome and counts how many times each occurred.</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This reveals the total number of successful and failed missions.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Most missions were successful, reflecting SpaceX’s strong launch performance.</a:t>
            </a:r>
          </a:p>
        </p:txBody>
      </p:sp>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025156" y="1504555"/>
            <a:ext cx="5325990" cy="2310946"/>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SELECT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FROM SPACEXTABLE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WHERE PAYLOAD_MASS__KG_ = (SELECT MAX(PAYLOAD_MASS__KG_)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FROM SPACEXTABLE);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11A937F3-0F1E-AC71-8749-B6A16791837F}"/>
              </a:ext>
            </a:extLst>
          </p:cNvPr>
          <p:cNvPicPr>
            <a:picLocks noChangeAspect="1"/>
          </p:cNvPicPr>
          <p:nvPr/>
        </p:nvPicPr>
        <p:blipFill>
          <a:blip r:embed="rId3"/>
          <a:stretch>
            <a:fillRect/>
          </a:stretch>
        </p:blipFill>
        <p:spPr>
          <a:xfrm>
            <a:off x="9230408" y="1430564"/>
            <a:ext cx="1711928" cy="5370484"/>
          </a:xfrm>
          <a:prstGeom prst="rect">
            <a:avLst/>
          </a:prstGeom>
        </p:spPr>
      </p:pic>
      <p:sp>
        <p:nvSpPr>
          <p:cNvPr id="9" name="TextBox 8">
            <a:extLst>
              <a:ext uri="{FF2B5EF4-FFF2-40B4-BE49-F238E27FC236}">
                <a16:creationId xmlns:a16="http://schemas.microsoft.com/office/drawing/2014/main" id="{447868AC-351B-B6B4-D63F-C0E78E0C30E8}"/>
              </a:ext>
            </a:extLst>
          </p:cNvPr>
          <p:cNvSpPr txBox="1"/>
          <p:nvPr/>
        </p:nvSpPr>
        <p:spPr>
          <a:xfrm>
            <a:off x="145896" y="3873164"/>
            <a:ext cx="9084511" cy="3108543"/>
          </a:xfrm>
          <a:prstGeom prst="rect">
            <a:avLst/>
          </a:prstGeom>
          <a:noFill/>
        </p:spPr>
        <p:txBody>
          <a:bodyPr wrap="square">
            <a:spAutoFit/>
          </a:bodyPr>
          <a:lstStyle/>
          <a:p>
            <a:r>
              <a:rPr lang="en-US" sz="2800" dirty="0"/>
              <a:t>These booster versions are identified from the query that filters for the maximum value in the </a:t>
            </a:r>
            <a:r>
              <a:rPr lang="en-US" sz="2800" dirty="0" err="1"/>
              <a:t>Payload_Mass__kg</a:t>
            </a:r>
            <a:r>
              <a:rPr lang="en-US" sz="2800" dirty="0"/>
              <a:t>_ column. </a:t>
            </a:r>
          </a:p>
          <a:p>
            <a:endParaRPr lang="en-US" sz="2800" dirty="0"/>
          </a:p>
          <a:p>
            <a:r>
              <a:rPr lang="en-US" sz="2800" dirty="0"/>
              <a:t>The repeated appearance of Block 5 boosters (F9 B5) shows they are consistently used for heavy payload missions, reflecting their advanced capability in the Falcon 9 series.</a:t>
            </a:r>
          </a:p>
        </p:txBody>
      </p:sp>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833990" cy="3109232"/>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SELECT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Booster_Version</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Launch_Site</a:t>
            </a:r>
            <a:r>
              <a:rPr lang="en-US" sz="2200" dirty="0">
                <a:solidFill>
                  <a:schemeClr val="accent3">
                    <a:lumMod val="25000"/>
                  </a:schemeClr>
                </a:solidFill>
                <a:latin typeface="Abadi"/>
              </a:rPr>
              <a:t> </a:t>
            </a:r>
          </a:p>
          <a:p>
            <a:pPr marL="0" indent="0">
              <a:lnSpc>
                <a:spcPct val="100000"/>
              </a:lnSpc>
              <a:spcBef>
                <a:spcPts val="1400"/>
              </a:spcBef>
              <a:buNone/>
            </a:pPr>
            <a:r>
              <a:rPr lang="en-US" sz="2200" dirty="0">
                <a:solidFill>
                  <a:schemeClr val="accent3">
                    <a:lumMod val="25000"/>
                  </a:schemeClr>
                </a:solidFill>
                <a:latin typeface="Abadi"/>
              </a:rPr>
              <a:t>FROM SPACEXTABLE </a:t>
            </a:r>
          </a:p>
          <a:p>
            <a:pPr marL="0" indent="0">
              <a:lnSpc>
                <a:spcPct val="100000"/>
              </a:lnSpc>
              <a:spcBef>
                <a:spcPts val="1400"/>
              </a:spcBef>
              <a:buNone/>
            </a:pPr>
            <a:r>
              <a:rPr lang="en-US" sz="2200" dirty="0">
                <a:solidFill>
                  <a:schemeClr val="accent3">
                    <a:lumMod val="25000"/>
                  </a:schemeClr>
                </a:solidFill>
                <a:latin typeface="Abadi"/>
              </a:rPr>
              <a:t>WHERE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LIKE '%Failure%’ </a:t>
            </a:r>
          </a:p>
          <a:p>
            <a:pPr marL="0" indent="0">
              <a:lnSpc>
                <a:spcPct val="100000"/>
              </a:lnSpc>
              <a:spcBef>
                <a:spcPts val="1400"/>
              </a:spcBef>
              <a:buNone/>
            </a:pPr>
            <a:r>
              <a:rPr lang="en-US" sz="2200" dirty="0">
                <a:solidFill>
                  <a:schemeClr val="accent3">
                    <a:lumMod val="25000"/>
                  </a:schemeClr>
                </a:solidFill>
                <a:latin typeface="Abadi"/>
              </a:rPr>
              <a:t>	AND </a:t>
            </a:r>
            <a:r>
              <a:rPr lang="en-US" sz="2200" dirty="0" err="1">
                <a:solidFill>
                  <a:schemeClr val="accent3">
                    <a:lumMod val="25000"/>
                  </a:schemeClr>
                </a:solidFill>
                <a:latin typeface="Abadi"/>
              </a:rPr>
              <a:t>Landing_Pad</a:t>
            </a:r>
            <a:r>
              <a:rPr lang="en-US" sz="2200" dirty="0">
                <a:solidFill>
                  <a:schemeClr val="accent3">
                    <a:lumMod val="25000"/>
                  </a:schemeClr>
                </a:solidFill>
                <a:latin typeface="Abadi"/>
              </a:rPr>
              <a:t> LIKE '%drone%’ </a:t>
            </a:r>
          </a:p>
          <a:p>
            <a:pPr marL="0" indent="0">
              <a:lnSpc>
                <a:spcPct val="100000"/>
              </a:lnSpc>
              <a:spcBef>
                <a:spcPts val="1400"/>
              </a:spcBef>
              <a:buNone/>
            </a:pPr>
            <a:r>
              <a:rPr lang="en-US" sz="2200" dirty="0">
                <a:solidFill>
                  <a:schemeClr val="accent3">
                    <a:lumMod val="25000"/>
                  </a:schemeClr>
                </a:solidFill>
                <a:latin typeface="Abadi"/>
              </a:rPr>
              <a:t>	AND Date LIKE '2015%';</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8" name="Picture 7">
            <a:extLst>
              <a:ext uri="{FF2B5EF4-FFF2-40B4-BE49-F238E27FC236}">
                <a16:creationId xmlns:a16="http://schemas.microsoft.com/office/drawing/2014/main" id="{7E3E08FA-B66C-4042-6693-888BB2219FB5}"/>
              </a:ext>
            </a:extLst>
          </p:cNvPr>
          <p:cNvPicPr>
            <a:picLocks noChangeAspect="1"/>
          </p:cNvPicPr>
          <p:nvPr/>
        </p:nvPicPr>
        <p:blipFill>
          <a:blip r:embed="rId3"/>
          <a:stretch>
            <a:fillRect/>
          </a:stretch>
        </p:blipFill>
        <p:spPr>
          <a:xfrm>
            <a:off x="770011" y="4732634"/>
            <a:ext cx="6571144" cy="1880298"/>
          </a:xfrm>
          <a:prstGeom prst="rect">
            <a:avLst/>
          </a:prstGeom>
        </p:spPr>
      </p:pic>
      <p:sp>
        <p:nvSpPr>
          <p:cNvPr id="10" name="TextBox 9">
            <a:extLst>
              <a:ext uri="{FF2B5EF4-FFF2-40B4-BE49-F238E27FC236}">
                <a16:creationId xmlns:a16="http://schemas.microsoft.com/office/drawing/2014/main" id="{F51ABF7B-1726-39EB-60EB-2B8C463EFACC}"/>
              </a:ext>
            </a:extLst>
          </p:cNvPr>
          <p:cNvSpPr txBox="1"/>
          <p:nvPr/>
        </p:nvSpPr>
        <p:spPr>
          <a:xfrm>
            <a:off x="7532612" y="1517260"/>
            <a:ext cx="3715657" cy="4832092"/>
          </a:xfrm>
          <a:prstGeom prst="rect">
            <a:avLst/>
          </a:prstGeom>
          <a:noFill/>
        </p:spPr>
        <p:txBody>
          <a:bodyPr wrap="square">
            <a:spAutoFit/>
          </a:bodyPr>
          <a:lstStyle/>
          <a:p>
            <a:r>
              <a:rPr lang="en-US" sz="2800" dirty="0"/>
              <a:t>In 2015, SpaceX attempted multiple drone ship landings using the F9 v1.1 booster version from CCAFS SLC 40. However, these missions failed to land successfully on the drone ship, reflecting the early stage of Falcon 9’s landing technology.</a:t>
            </a:r>
          </a:p>
        </p:txBody>
      </p:sp>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37957" y="1368086"/>
            <a:ext cx="7498724" cy="2719598"/>
          </a:xfrm>
          <a:prstGeom prst="rect">
            <a:avLst/>
          </a:prstGeom>
        </p:spPr>
        <p:txBody>
          <a:bodyPr lIns="91440" tIns="45720" rIns="91440" bIns="45720" anchor="t"/>
          <a:lstStyle/>
          <a:p>
            <a:pPr marL="0" indent="0">
              <a:lnSpc>
                <a:spcPct val="100000"/>
              </a:lnSpc>
              <a:spcBef>
                <a:spcPts val="1400"/>
              </a:spcBef>
              <a:buNone/>
            </a:pPr>
            <a:r>
              <a:rPr lang="en-US" sz="1800" dirty="0">
                <a:solidFill>
                  <a:schemeClr val="accent3">
                    <a:lumMod val="25000"/>
                  </a:schemeClr>
                </a:solidFill>
                <a:latin typeface="Abadi"/>
              </a:rPr>
              <a:t>SELECT </a:t>
            </a:r>
            <a:r>
              <a:rPr lang="en-US" sz="1800" dirty="0" err="1">
                <a:solidFill>
                  <a:schemeClr val="accent3">
                    <a:lumMod val="25000"/>
                  </a:schemeClr>
                </a:solidFill>
                <a:latin typeface="Abadi"/>
              </a:rPr>
              <a:t>Landing_Outcome</a:t>
            </a:r>
            <a:r>
              <a:rPr lang="en-US" sz="1800" dirty="0">
                <a:solidFill>
                  <a:schemeClr val="accent3">
                    <a:lumMod val="25000"/>
                  </a:schemeClr>
                </a:solidFill>
                <a:latin typeface="Abadi"/>
              </a:rPr>
              <a:t>, COUNT(*) AS </a:t>
            </a:r>
            <a:r>
              <a:rPr lang="en-US" sz="1800" dirty="0" err="1">
                <a:solidFill>
                  <a:schemeClr val="accent3">
                    <a:lumMod val="25000"/>
                  </a:schemeClr>
                </a:solidFill>
                <a:latin typeface="Abadi"/>
              </a:rPr>
              <a:t>Outcome_Count</a:t>
            </a:r>
            <a:endParaRPr lang="en-US" sz="1800" dirty="0">
              <a:solidFill>
                <a:schemeClr val="accent3">
                  <a:lumMod val="25000"/>
                </a:schemeClr>
              </a:solidFill>
              <a:latin typeface="Abadi"/>
            </a:endParaRPr>
          </a:p>
          <a:p>
            <a:pPr marL="0" indent="0">
              <a:lnSpc>
                <a:spcPct val="100000"/>
              </a:lnSpc>
              <a:spcBef>
                <a:spcPts val="1400"/>
              </a:spcBef>
              <a:buNone/>
            </a:pPr>
            <a:r>
              <a:rPr lang="en-US" sz="1800" dirty="0">
                <a:solidFill>
                  <a:schemeClr val="accent3">
                    <a:lumMod val="25000"/>
                  </a:schemeClr>
                </a:solidFill>
                <a:latin typeface="Abadi"/>
              </a:rPr>
              <a:t>FROM SPACEXTABLE</a:t>
            </a:r>
          </a:p>
          <a:p>
            <a:pPr marL="0" indent="0">
              <a:lnSpc>
                <a:spcPct val="100000"/>
              </a:lnSpc>
              <a:spcBef>
                <a:spcPts val="1400"/>
              </a:spcBef>
              <a:buNone/>
            </a:pPr>
            <a:r>
              <a:rPr lang="en-US" sz="1800" dirty="0">
                <a:solidFill>
                  <a:schemeClr val="accent3">
                    <a:lumMod val="25000"/>
                  </a:schemeClr>
                </a:solidFill>
                <a:latin typeface="Abadi"/>
              </a:rPr>
              <a:t>WHERE DATE BETWEEN '2010-06-04' AND '2017-03-20'</a:t>
            </a:r>
          </a:p>
          <a:p>
            <a:pPr marL="0" indent="0">
              <a:lnSpc>
                <a:spcPct val="100000"/>
              </a:lnSpc>
              <a:spcBef>
                <a:spcPts val="1400"/>
              </a:spcBef>
              <a:buNone/>
            </a:pPr>
            <a:r>
              <a:rPr lang="en-US" sz="1800" dirty="0">
                <a:solidFill>
                  <a:schemeClr val="accent3">
                    <a:lumMod val="25000"/>
                  </a:schemeClr>
                </a:solidFill>
                <a:latin typeface="Abadi"/>
              </a:rPr>
              <a:t>  AND </a:t>
            </a:r>
            <a:r>
              <a:rPr lang="en-US" sz="1800" dirty="0" err="1">
                <a:solidFill>
                  <a:schemeClr val="accent3">
                    <a:lumMod val="25000"/>
                  </a:schemeClr>
                </a:solidFill>
                <a:latin typeface="Abadi"/>
              </a:rPr>
              <a:t>Landing_Outcome</a:t>
            </a:r>
            <a:r>
              <a:rPr lang="en-US" sz="1800" dirty="0">
                <a:solidFill>
                  <a:schemeClr val="accent3">
                    <a:lumMod val="25000"/>
                  </a:schemeClr>
                </a:solidFill>
                <a:latin typeface="Abadi"/>
              </a:rPr>
              <a:t> IN ('Failure (drone ship)', 'Success (ground pad)')</a:t>
            </a:r>
          </a:p>
          <a:p>
            <a:pPr marL="0" indent="0">
              <a:lnSpc>
                <a:spcPct val="100000"/>
              </a:lnSpc>
              <a:spcBef>
                <a:spcPts val="1400"/>
              </a:spcBef>
              <a:buNone/>
            </a:pPr>
            <a:r>
              <a:rPr lang="en-US" sz="1800" dirty="0">
                <a:solidFill>
                  <a:schemeClr val="accent3">
                    <a:lumMod val="25000"/>
                  </a:schemeClr>
                </a:solidFill>
                <a:latin typeface="Abadi"/>
              </a:rPr>
              <a:t>GROUP BY </a:t>
            </a:r>
            <a:r>
              <a:rPr lang="en-US" sz="1800" dirty="0" err="1">
                <a:solidFill>
                  <a:schemeClr val="accent3">
                    <a:lumMod val="25000"/>
                  </a:schemeClr>
                </a:solidFill>
                <a:latin typeface="Abadi"/>
              </a:rPr>
              <a:t>Landing_Outcome</a:t>
            </a:r>
            <a:endParaRPr lang="en-US" sz="1800" dirty="0">
              <a:solidFill>
                <a:schemeClr val="accent3">
                  <a:lumMod val="25000"/>
                </a:schemeClr>
              </a:solidFill>
              <a:latin typeface="Abadi"/>
            </a:endParaRPr>
          </a:p>
          <a:p>
            <a:pPr marL="0" indent="0">
              <a:lnSpc>
                <a:spcPct val="100000"/>
              </a:lnSpc>
              <a:spcBef>
                <a:spcPts val="1400"/>
              </a:spcBef>
              <a:buNone/>
            </a:pPr>
            <a:r>
              <a:rPr lang="en-US" sz="1800" dirty="0">
                <a:solidFill>
                  <a:schemeClr val="accent3">
                    <a:lumMod val="25000"/>
                  </a:schemeClr>
                </a:solidFill>
                <a:latin typeface="Abadi"/>
              </a:rPr>
              <a:t>ORDER BY </a:t>
            </a:r>
            <a:r>
              <a:rPr lang="en-US" sz="1800" dirty="0" err="1">
                <a:solidFill>
                  <a:schemeClr val="accent3">
                    <a:lumMod val="25000"/>
                  </a:schemeClr>
                </a:solidFill>
                <a:latin typeface="Abadi"/>
              </a:rPr>
              <a:t>Outcome_Count</a:t>
            </a:r>
            <a:r>
              <a:rPr lang="en-US" sz="1800" dirty="0">
                <a:solidFill>
                  <a:schemeClr val="accent3">
                    <a:lumMod val="25000"/>
                  </a:schemeClr>
                </a:solidFill>
                <a:latin typeface="Abadi"/>
              </a:rPr>
              <a:t> DESC;</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5073F291-0EB3-7FD6-CE43-4F13D3AACA3C}"/>
              </a:ext>
            </a:extLst>
          </p:cNvPr>
          <p:cNvPicPr>
            <a:picLocks noChangeAspect="1"/>
          </p:cNvPicPr>
          <p:nvPr/>
        </p:nvPicPr>
        <p:blipFill>
          <a:blip r:embed="rId3"/>
          <a:stretch>
            <a:fillRect/>
          </a:stretch>
        </p:blipFill>
        <p:spPr>
          <a:xfrm>
            <a:off x="7813660" y="1478048"/>
            <a:ext cx="4063404" cy="4157175"/>
          </a:xfrm>
          <a:prstGeom prst="rect">
            <a:avLst/>
          </a:prstGeom>
        </p:spPr>
      </p:pic>
      <p:sp>
        <p:nvSpPr>
          <p:cNvPr id="8" name="TextBox 7">
            <a:extLst>
              <a:ext uri="{FF2B5EF4-FFF2-40B4-BE49-F238E27FC236}">
                <a16:creationId xmlns:a16="http://schemas.microsoft.com/office/drawing/2014/main" id="{109D0E2A-10C9-BB74-7C35-1B44B021E2AB}"/>
              </a:ext>
            </a:extLst>
          </p:cNvPr>
          <p:cNvSpPr txBox="1"/>
          <p:nvPr/>
        </p:nvSpPr>
        <p:spPr>
          <a:xfrm>
            <a:off x="0" y="4043364"/>
            <a:ext cx="7575703" cy="2893100"/>
          </a:xfrm>
          <a:prstGeom prst="rect">
            <a:avLst/>
          </a:prstGeom>
          <a:noFill/>
        </p:spPr>
        <p:txBody>
          <a:bodyPr wrap="square">
            <a:spAutoFit/>
          </a:bodyPr>
          <a:lstStyle/>
          <a:p>
            <a:r>
              <a:rPr lang="en-US" sz="2600" dirty="0"/>
              <a:t>This query filters launches between June 4, 2010 and March 20, 2017, then counts how many times each selected landing outcome occurred.</a:t>
            </a:r>
          </a:p>
          <a:p>
            <a:endParaRPr lang="en-US" sz="2600" dirty="0"/>
          </a:p>
          <a:p>
            <a:r>
              <a:rPr lang="en-US" sz="2600" dirty="0"/>
              <a:t>The results show that “Failure (drone ship)” happened more frequently than “Success (ground pad)” in this period.</a:t>
            </a:r>
          </a:p>
        </p:txBody>
      </p:sp>
    </p:spTree>
    <p:extLst>
      <p:ext uri="{BB962C8B-B14F-4D97-AF65-F5344CB8AC3E}">
        <p14:creationId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4297" y="1306286"/>
            <a:ext cx="6702084" cy="5490140"/>
          </a:xfrm>
          <a:prstGeom prst="rect">
            <a:avLst/>
          </a:prstGeom>
        </p:spPr>
        <p:txBody>
          <a:bodyPr lIns="91440" tIns="45720" rIns="91440" bIns="45720" anchor="t">
            <a:normAutofit/>
          </a:bodyPr>
          <a:lstStyle/>
          <a:p>
            <a:pPr marL="0" indent="0">
              <a:buNone/>
            </a:pPr>
            <a:r>
              <a:rPr lang="en-US" sz="2400" dirty="0"/>
              <a:t>This folium map displays the geographic locations of all SpaceX launch sites worldwide using interactive markers. Each marker pinpoints a specific launch facility and provides a pop-up label with the site’s name.</a:t>
            </a:r>
          </a:p>
          <a:p>
            <a:endParaRPr lang="en-US" sz="2400" b="1" dirty="0"/>
          </a:p>
          <a:p>
            <a:r>
              <a:rPr lang="en-US" sz="2400" b="1" dirty="0"/>
              <a:t>Key Findings:</a:t>
            </a:r>
            <a:endParaRPr lang="en-US" sz="2400" dirty="0"/>
          </a:p>
          <a:p>
            <a:pPr lvl="1"/>
            <a:r>
              <a:rPr lang="en-US" sz="2000" dirty="0"/>
              <a:t>All SpaceX launch sites are located in the United States.</a:t>
            </a:r>
          </a:p>
          <a:p>
            <a:pPr lvl="1"/>
            <a:r>
              <a:rPr lang="en-US" sz="2000" dirty="0"/>
              <a:t>Major launch locations include Cape Canaveral, Kennedy Space Center, and Vandenberg Air Force Base.</a:t>
            </a:r>
          </a:p>
          <a:p>
            <a:pPr lvl="1"/>
            <a:r>
              <a:rPr lang="en-US" sz="2000" dirty="0"/>
              <a:t>The map highlights SpaceX's focus on coastal launch facilities to optimize trajectory and safety for orbital insertions.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on a Global Map</a:t>
            </a:r>
          </a:p>
        </p:txBody>
      </p:sp>
      <p:pic>
        <p:nvPicPr>
          <p:cNvPr id="6" name="Picture 5">
            <a:extLst>
              <a:ext uri="{FF2B5EF4-FFF2-40B4-BE49-F238E27FC236}">
                <a16:creationId xmlns:a16="http://schemas.microsoft.com/office/drawing/2014/main" id="{31CF713F-B61F-6AB4-A930-9AA699D6917E}"/>
              </a:ext>
            </a:extLst>
          </p:cNvPr>
          <p:cNvPicPr>
            <a:picLocks noChangeAspect="1"/>
          </p:cNvPicPr>
          <p:nvPr/>
        </p:nvPicPr>
        <p:blipFill>
          <a:blip r:embed="rId3"/>
          <a:stretch>
            <a:fillRect/>
          </a:stretch>
        </p:blipFill>
        <p:spPr>
          <a:xfrm>
            <a:off x="6746381" y="2176711"/>
            <a:ext cx="5302781" cy="374929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&amp; Failed Launch Sites</a:t>
            </a:r>
          </a:p>
        </p:txBody>
      </p:sp>
      <p:pic>
        <p:nvPicPr>
          <p:cNvPr id="4" name="Picture 3">
            <a:extLst>
              <a:ext uri="{FF2B5EF4-FFF2-40B4-BE49-F238E27FC236}">
                <a16:creationId xmlns:a16="http://schemas.microsoft.com/office/drawing/2014/main" id="{5BA5A98A-0959-9D96-27A0-45170BA98142}"/>
              </a:ext>
            </a:extLst>
          </p:cNvPr>
          <p:cNvPicPr>
            <a:picLocks noChangeAspect="1"/>
          </p:cNvPicPr>
          <p:nvPr/>
        </p:nvPicPr>
        <p:blipFill>
          <a:blip r:embed="rId3"/>
          <a:stretch>
            <a:fillRect/>
          </a:stretch>
        </p:blipFill>
        <p:spPr>
          <a:xfrm>
            <a:off x="9323686" y="2627948"/>
            <a:ext cx="1504950" cy="1857375"/>
          </a:xfrm>
          <a:prstGeom prst="rect">
            <a:avLst/>
          </a:prstGeom>
        </p:spPr>
      </p:pic>
      <p:pic>
        <p:nvPicPr>
          <p:cNvPr id="7" name="Picture 6">
            <a:extLst>
              <a:ext uri="{FF2B5EF4-FFF2-40B4-BE49-F238E27FC236}">
                <a16:creationId xmlns:a16="http://schemas.microsoft.com/office/drawing/2014/main" id="{D9F104DD-1A5A-7A33-AA11-A4CA4A4B1004}"/>
              </a:ext>
            </a:extLst>
          </p:cNvPr>
          <p:cNvPicPr>
            <a:picLocks noChangeAspect="1"/>
          </p:cNvPicPr>
          <p:nvPr/>
        </p:nvPicPr>
        <p:blipFill>
          <a:blip r:embed="rId4"/>
          <a:stretch>
            <a:fillRect/>
          </a:stretch>
        </p:blipFill>
        <p:spPr>
          <a:xfrm>
            <a:off x="10695286" y="4153895"/>
            <a:ext cx="1466850" cy="2019300"/>
          </a:xfrm>
          <a:prstGeom prst="rect">
            <a:avLst/>
          </a:prstGeom>
        </p:spPr>
      </p:pic>
      <p:pic>
        <p:nvPicPr>
          <p:cNvPr id="10" name="Picture 9">
            <a:extLst>
              <a:ext uri="{FF2B5EF4-FFF2-40B4-BE49-F238E27FC236}">
                <a16:creationId xmlns:a16="http://schemas.microsoft.com/office/drawing/2014/main" id="{DA83DFF3-61A5-6E56-815E-CE2E5908D245}"/>
              </a:ext>
            </a:extLst>
          </p:cNvPr>
          <p:cNvPicPr>
            <a:picLocks noChangeAspect="1"/>
          </p:cNvPicPr>
          <p:nvPr/>
        </p:nvPicPr>
        <p:blipFill>
          <a:blip r:embed="rId5"/>
          <a:stretch>
            <a:fillRect/>
          </a:stretch>
        </p:blipFill>
        <p:spPr>
          <a:xfrm>
            <a:off x="9323686" y="136471"/>
            <a:ext cx="2743200" cy="2567635"/>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18467" y="1406821"/>
            <a:ext cx="9105219" cy="5314708"/>
          </a:xfrm>
          <a:prstGeom prst="rect">
            <a:avLst/>
          </a:prstGeom>
        </p:spPr>
        <p:txBody>
          <a:bodyPr lIns="91440" tIns="45720" rIns="91440" bIns="45720" anchor="t">
            <a:normAutofit fontScale="92500" lnSpcReduction="20000"/>
          </a:bodyPr>
          <a:lstStyle/>
          <a:p>
            <a:r>
              <a:rPr lang="en-US" sz="2400" b="1" dirty="0"/>
              <a:t>Map Description:</a:t>
            </a:r>
          </a:p>
          <a:p>
            <a:pPr marL="0" indent="0">
              <a:buNone/>
            </a:pPr>
            <a:r>
              <a:rPr lang="en-US" sz="2400" dirty="0"/>
              <a:t>This folium map visually represents SpaceX launch outcomes by geographic location. Each launch is marked with a color-coded icon:</a:t>
            </a:r>
          </a:p>
          <a:p>
            <a:pPr marL="0" indent="0">
              <a:buNone/>
            </a:pPr>
            <a:endParaRPr lang="en-US" sz="2400" dirty="0"/>
          </a:p>
          <a:p>
            <a:pPr lvl="1"/>
            <a:r>
              <a:rPr lang="en-US" sz="2000" dirty="0"/>
              <a:t>🟢 </a:t>
            </a:r>
            <a:r>
              <a:rPr lang="en-US" sz="2000" b="1" dirty="0"/>
              <a:t>Green</a:t>
            </a:r>
            <a:r>
              <a:rPr lang="en-US" sz="2000" dirty="0"/>
              <a:t>: Successful launch</a:t>
            </a:r>
          </a:p>
          <a:p>
            <a:pPr lvl="1"/>
            <a:r>
              <a:rPr lang="en-US" sz="2000" dirty="0"/>
              <a:t>🔴 </a:t>
            </a:r>
            <a:r>
              <a:rPr lang="en-US" sz="2000" b="1" dirty="0"/>
              <a:t>Red</a:t>
            </a:r>
            <a:r>
              <a:rPr lang="en-US" sz="2000" dirty="0"/>
              <a:t>: Failed launch</a:t>
            </a:r>
          </a:p>
          <a:p>
            <a:pPr lvl="1"/>
            <a:endParaRPr lang="en-US" sz="2000" dirty="0"/>
          </a:p>
          <a:p>
            <a:r>
              <a:rPr lang="en-US" sz="2400" b="1" dirty="0"/>
              <a:t>Key Elements:</a:t>
            </a:r>
            <a:endParaRPr lang="en-US" sz="2400" dirty="0"/>
          </a:p>
          <a:p>
            <a:pPr lvl="1"/>
            <a:r>
              <a:rPr lang="en-US" sz="2000" b="1" dirty="0"/>
              <a:t>Markers</a:t>
            </a:r>
            <a:r>
              <a:rPr lang="en-US" sz="2000" dirty="0"/>
              <a:t>: Each represents an individual launch event.</a:t>
            </a:r>
          </a:p>
          <a:p>
            <a:pPr lvl="1"/>
            <a:r>
              <a:rPr lang="en-US" sz="2000" b="1" dirty="0"/>
              <a:t>Popups</a:t>
            </a:r>
            <a:r>
              <a:rPr lang="en-US" sz="2000" dirty="0"/>
              <a:t>: Display the launch site name and the outcome.</a:t>
            </a:r>
          </a:p>
          <a:p>
            <a:pPr lvl="1"/>
            <a:r>
              <a:rPr lang="en-US" sz="2000" b="1" dirty="0"/>
              <a:t>Color Coding</a:t>
            </a:r>
            <a:r>
              <a:rPr lang="en-US" sz="2000" dirty="0"/>
              <a:t>: Provides immediate visual feedback on performance per site.</a:t>
            </a:r>
          </a:p>
          <a:p>
            <a:endParaRPr lang="en-US" sz="2400" b="1" dirty="0"/>
          </a:p>
          <a:p>
            <a:r>
              <a:rPr lang="en-US" sz="2400" b="1" dirty="0"/>
              <a:t>Findings:</a:t>
            </a:r>
            <a:endParaRPr lang="en-US" sz="2400" dirty="0"/>
          </a:p>
          <a:p>
            <a:pPr lvl="1"/>
            <a:r>
              <a:rPr lang="en-US" sz="2000" dirty="0"/>
              <a:t>Most launch sites show a predominance of successful missions (green markers).</a:t>
            </a:r>
          </a:p>
          <a:p>
            <a:pPr lvl="1"/>
            <a:r>
              <a:rPr lang="en-US" sz="2000" dirty="0"/>
              <a:t>A few sites, such as early launches at Vandenberg or Cape Canaveral, show a mix of successes and failures.</a:t>
            </a:r>
          </a:p>
          <a:p>
            <a:pPr lvl="1"/>
            <a:r>
              <a:rPr lang="en-US" sz="2000" dirty="0"/>
              <a:t>The clustering of successful launches at certain sites may indicate improved reliability over time or more experienced site management.</a:t>
            </a:r>
          </a:p>
          <a:p>
            <a:pPr>
              <a:spcBef>
                <a:spcPts val="1400"/>
              </a:spcBef>
            </a:pPr>
            <a:endParaRPr lang="en-US" dirty="0">
              <a:solidFill>
                <a:schemeClr val="accent3">
                  <a:lumMod val="25000"/>
                </a:schemeClr>
              </a:solidFill>
            </a:endParaRPr>
          </a:p>
        </p:txBody>
      </p:sp>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2400" dirty="0"/>
          </a:p>
        </p:txBody>
      </p:sp>
      <p:sp>
        <p:nvSpPr>
          <p:cNvPr id="3" name="TextBox 2">
            <a:extLst>
              <a:ext uri="{FF2B5EF4-FFF2-40B4-BE49-F238E27FC236}">
                <a16:creationId xmlns:a16="http://schemas.microsoft.com/office/drawing/2014/main" id="{3ED59586-2E97-329A-95DC-D230B1E1A627}"/>
              </a:ext>
            </a:extLst>
          </p:cNvPr>
          <p:cNvSpPr txBox="1"/>
          <p:nvPr/>
        </p:nvSpPr>
        <p:spPr>
          <a:xfrm>
            <a:off x="828068" y="1515978"/>
            <a:ext cx="10768846" cy="3477875"/>
          </a:xfrm>
          <a:prstGeom prst="rect">
            <a:avLst/>
          </a:prstGeom>
          <a:noFill/>
        </p:spPr>
        <p:txBody>
          <a:bodyPr wrap="square">
            <a:spAutoFit/>
          </a:bodyPr>
          <a:lstStyle/>
          <a:p>
            <a:r>
              <a:rPr lang="en-US" sz="2000" b="1" dirty="0"/>
              <a:t>Project Background:</a:t>
            </a:r>
          </a:p>
          <a:p>
            <a:r>
              <a:rPr lang="en-US" sz="2000" dirty="0"/>
              <a:t>SpaceX has revolutionized the space industry by reusing the Falcon 9 rocket's first stage, drastically reducing launch costs from over $165M to around $62M. The ability to predict if the first stage will land successfully is crucial for determining the final cost of a launch.</a:t>
            </a:r>
          </a:p>
          <a:p>
            <a:endParaRPr lang="en-US" sz="2000" dirty="0"/>
          </a:p>
          <a:p>
            <a:r>
              <a:rPr lang="en-US" sz="2000" b="1" dirty="0"/>
              <a:t>Key Questions:</a:t>
            </a:r>
          </a:p>
          <a:p>
            <a:pPr marL="342900" indent="-342900">
              <a:buFont typeface="+mj-lt"/>
              <a:buAutoNum type="arabicPeriod"/>
            </a:pPr>
            <a:r>
              <a:rPr lang="en-US" sz="2000" dirty="0"/>
              <a:t>What factors, such as payload mass, launch site, and orbit, have the greatest impact on landing success?</a:t>
            </a:r>
          </a:p>
          <a:p>
            <a:pPr marL="342900" indent="-342900">
              <a:buFont typeface="+mj-lt"/>
              <a:buAutoNum type="arabicPeriod"/>
            </a:pPr>
            <a:r>
              <a:rPr lang="en-US" sz="2000" dirty="0"/>
              <a:t>How has the success rate of first-stage landings evolved over the years?</a:t>
            </a:r>
          </a:p>
          <a:p>
            <a:pPr marL="342900" indent="-342900">
              <a:buFont typeface="+mj-lt"/>
              <a:buAutoNum type="arabicPeriod"/>
            </a:pPr>
            <a:r>
              <a:rPr lang="en-US" sz="2000" dirty="0"/>
              <a:t>Which machine learning model provides the most accurate predictions for landing success based on the available data?</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5297602"/>
            <a:ext cx="12061371" cy="1560398"/>
          </a:xfrm>
          <a:prstGeom prst="rect">
            <a:avLst/>
          </a:prstGeom>
        </p:spPr>
        <p:txBody>
          <a:bodyPr lIns="91440" tIns="45720" rIns="91440" bIns="45720" anchor="t">
            <a:normAutofit/>
          </a:bodyPr>
          <a:lstStyle/>
          <a:p>
            <a:r>
              <a:rPr lang="en-US" sz="2400" b="1" dirty="0"/>
              <a:t>Conclusion:</a:t>
            </a:r>
            <a:br>
              <a:rPr lang="en-US" sz="2400" dirty="0"/>
            </a:br>
            <a:r>
              <a:rPr lang="en-US" sz="2400" dirty="0"/>
              <a:t>Locating launch sites near coastlines and away from infrastructure is essential for public safety, mission flexibility, and operational compliance.</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to the Coastline</a:t>
            </a:r>
          </a:p>
        </p:txBody>
      </p:sp>
      <p:pic>
        <p:nvPicPr>
          <p:cNvPr id="7" name="Picture 6">
            <a:extLst>
              <a:ext uri="{FF2B5EF4-FFF2-40B4-BE49-F238E27FC236}">
                <a16:creationId xmlns:a16="http://schemas.microsoft.com/office/drawing/2014/main" id="{ADF98F30-2B26-C5B6-5C31-F3BDED699965}"/>
              </a:ext>
            </a:extLst>
          </p:cNvPr>
          <p:cNvPicPr>
            <a:picLocks noChangeAspect="1"/>
          </p:cNvPicPr>
          <p:nvPr/>
        </p:nvPicPr>
        <p:blipFill>
          <a:blip r:embed="rId3"/>
          <a:stretch>
            <a:fillRect/>
          </a:stretch>
        </p:blipFill>
        <p:spPr>
          <a:xfrm>
            <a:off x="2003348" y="1481730"/>
            <a:ext cx="8185303" cy="381587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Site</a:t>
            </a:r>
          </a:p>
        </p:txBody>
      </p:sp>
      <p:pic>
        <p:nvPicPr>
          <p:cNvPr id="4" name="Picture 3">
            <a:extLst>
              <a:ext uri="{FF2B5EF4-FFF2-40B4-BE49-F238E27FC236}">
                <a16:creationId xmlns:a16="http://schemas.microsoft.com/office/drawing/2014/main" id="{03874D1E-75EB-40A3-DA4C-1FF8B3BA7DF5}"/>
              </a:ext>
            </a:extLst>
          </p:cNvPr>
          <p:cNvPicPr>
            <a:picLocks noChangeAspect="1"/>
          </p:cNvPicPr>
          <p:nvPr/>
        </p:nvPicPr>
        <p:blipFill>
          <a:blip r:embed="rId3"/>
          <a:stretch>
            <a:fillRect/>
          </a:stretch>
        </p:blipFill>
        <p:spPr>
          <a:xfrm>
            <a:off x="0" y="1430234"/>
            <a:ext cx="8411244" cy="2987795"/>
          </a:xfrm>
          <a:prstGeom prst="rect">
            <a:avLst/>
          </a:prstGeom>
        </p:spPr>
      </p:pic>
      <p:sp>
        <p:nvSpPr>
          <p:cNvPr id="12" name="TextBox 11">
            <a:extLst>
              <a:ext uri="{FF2B5EF4-FFF2-40B4-BE49-F238E27FC236}">
                <a16:creationId xmlns:a16="http://schemas.microsoft.com/office/drawing/2014/main" id="{6CC2A95E-5F6D-E6BA-F242-14AD8CB89BEB}"/>
              </a:ext>
            </a:extLst>
          </p:cNvPr>
          <p:cNvSpPr txBox="1"/>
          <p:nvPr/>
        </p:nvSpPr>
        <p:spPr>
          <a:xfrm>
            <a:off x="4992914" y="3166880"/>
            <a:ext cx="6769858" cy="2862322"/>
          </a:xfrm>
          <a:prstGeom prst="rect">
            <a:avLst/>
          </a:prstGeom>
          <a:noFill/>
        </p:spPr>
        <p:txBody>
          <a:bodyPr wrap="square">
            <a:spAutoFit/>
          </a:bodyPr>
          <a:lstStyle/>
          <a:p>
            <a:pPr>
              <a:buNone/>
            </a:pPr>
            <a:r>
              <a:rPr lang="en-US" b="1" dirty="0"/>
              <a:t>Key Findings:</a:t>
            </a:r>
          </a:p>
          <a:p>
            <a:pPr>
              <a:buNone/>
            </a:pPr>
            <a:endParaRPr lang="en-US" b="1" dirty="0"/>
          </a:p>
          <a:p>
            <a:pPr>
              <a:buFont typeface="Arial" panose="020B0604020202020204" pitchFamily="34" charset="0"/>
              <a:buChar char="•"/>
            </a:pPr>
            <a:r>
              <a:rPr lang="en-US" b="1" dirty="0"/>
              <a:t>KSC LC-39A</a:t>
            </a:r>
            <a:r>
              <a:rPr lang="en-US" dirty="0"/>
              <a:t> has the highest number of successful launches, suggesting it is the most utilized or has the highest success efficiency.</a:t>
            </a:r>
          </a:p>
          <a:p>
            <a:pPr>
              <a:buFont typeface="Arial" panose="020B0604020202020204" pitchFamily="34" charset="0"/>
              <a:buChar char="•"/>
            </a:pPr>
            <a:r>
              <a:rPr lang="en-US" b="1" dirty="0"/>
              <a:t>CCAFS LC-40</a:t>
            </a:r>
            <a:r>
              <a:rPr lang="en-US" dirty="0"/>
              <a:t> is the second most used successful launch site, likely serving as a backup or secondary site.</a:t>
            </a:r>
          </a:p>
          <a:p>
            <a:pPr>
              <a:buFont typeface="Arial" panose="020B0604020202020204" pitchFamily="34" charset="0"/>
              <a:buChar char="•"/>
            </a:pPr>
            <a:r>
              <a:rPr lang="en-US" b="1" dirty="0"/>
              <a:t>Smaller shares</a:t>
            </a:r>
            <a:r>
              <a:rPr lang="en-US" dirty="0"/>
              <a:t> from </a:t>
            </a:r>
            <a:r>
              <a:rPr lang="en-US" b="1" dirty="0"/>
              <a:t>VAFB SLC-4E</a:t>
            </a:r>
            <a:r>
              <a:rPr lang="en-US" dirty="0"/>
              <a:t> and </a:t>
            </a:r>
            <a:r>
              <a:rPr lang="en-US" b="1" dirty="0"/>
              <a:t>CCAFS SLC-40</a:t>
            </a:r>
            <a:r>
              <a:rPr lang="en-US" dirty="0"/>
              <a:t> indicate either fewer launches or lower success rates from these sites.</a:t>
            </a:r>
          </a:p>
          <a:p>
            <a:pPr>
              <a:buFont typeface="Arial" panose="020B0604020202020204" pitchFamily="34" charset="0"/>
              <a:buChar char="•"/>
            </a:pPr>
            <a:r>
              <a:rPr lang="en-US" dirty="0"/>
              <a:t>The data helps </a:t>
            </a:r>
            <a:r>
              <a:rPr lang="en-US" b="1" dirty="0"/>
              <a:t>visually rank launch sites</a:t>
            </a:r>
            <a:r>
              <a:rPr lang="en-US" dirty="0"/>
              <a:t> based on performance, which is crucial for strategic planning and logistics in future missions.</a:t>
            </a:r>
          </a:p>
        </p:txBody>
      </p:sp>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 y="1462767"/>
            <a:ext cx="7344229" cy="5112203"/>
          </a:xfrm>
          <a:prstGeom prst="rect">
            <a:avLst/>
          </a:prstGeom>
        </p:spPr>
        <p:txBody>
          <a:bodyPr lIns="91440" tIns="45720" rIns="91440" bIns="45720" anchor="t">
            <a:normAutofit fontScale="85000" lnSpcReduction="20000"/>
          </a:bodyPr>
          <a:lstStyle/>
          <a:p>
            <a:r>
              <a:rPr lang="en-US" b="1" dirty="0"/>
              <a:t>High Success Rate</a:t>
            </a:r>
            <a:r>
              <a:rPr lang="en-US" dirty="0"/>
              <a:t>:</a:t>
            </a:r>
            <a:br>
              <a:rPr lang="en-US" dirty="0"/>
            </a:br>
            <a:r>
              <a:rPr lang="en-US" dirty="0"/>
              <a:t>KSC LC-39A boasts a </a:t>
            </a:r>
            <a:r>
              <a:rPr lang="en-US" b="1" dirty="0"/>
              <a:t>76.9% success rate</a:t>
            </a:r>
            <a:r>
              <a:rPr lang="en-US" dirty="0"/>
              <a:t>, demonstrating strong reliability and consistent performance. This aligns with it being the top site for total successful launches.</a:t>
            </a:r>
          </a:p>
          <a:p>
            <a:r>
              <a:rPr lang="en-US" b="1" dirty="0"/>
              <a:t>Room for Improvement</a:t>
            </a:r>
            <a:r>
              <a:rPr lang="en-US" dirty="0"/>
              <a:t>:</a:t>
            </a:r>
            <a:br>
              <a:rPr lang="en-US" dirty="0"/>
            </a:br>
            <a:r>
              <a:rPr lang="en-US" dirty="0"/>
              <a:t>While impressive, the </a:t>
            </a:r>
            <a:r>
              <a:rPr lang="en-US" b="1" dirty="0"/>
              <a:t>23.1% failure rate</a:t>
            </a:r>
            <a:r>
              <a:rPr lang="en-US" dirty="0"/>
              <a:t> indicates that nearly 1 in 4 launches from this site still face issues — a non-negligible risk in space missions.</a:t>
            </a:r>
          </a:p>
          <a:p>
            <a:r>
              <a:rPr lang="en-US" b="1" dirty="0"/>
              <a:t>Operational Preference</a:t>
            </a:r>
            <a:r>
              <a:rPr lang="en-US" dirty="0"/>
              <a:t>:</a:t>
            </a:r>
            <a:br>
              <a:rPr lang="en-US" dirty="0"/>
            </a:br>
            <a:r>
              <a:rPr lang="en-US" dirty="0"/>
              <a:t>The high usage and success make LC-39A a </a:t>
            </a:r>
            <a:r>
              <a:rPr lang="en-US" b="1" dirty="0"/>
              <a:t>strategic asset</a:t>
            </a:r>
            <a:r>
              <a:rPr lang="en-US" dirty="0"/>
              <a:t>. It is likely preferred for high-stakes or payload-sensitive missions.</a:t>
            </a:r>
          </a:p>
          <a:p>
            <a:r>
              <a:rPr lang="en-US" b="1" dirty="0"/>
              <a:t>Strategic Significance</a:t>
            </a:r>
            <a:r>
              <a:rPr lang="en-US" dirty="0"/>
              <a:t>:</a:t>
            </a:r>
            <a:br>
              <a:rPr lang="en-US" dirty="0"/>
            </a:br>
            <a:r>
              <a:rPr lang="en-US" dirty="0"/>
              <a:t>This success rate reinforces the importance of infrastructure, testing, and design optimization at this flagship NASA/SpaceX facility.</a:t>
            </a: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vs Failure at site KSC LC-39A</a:t>
            </a:r>
          </a:p>
        </p:txBody>
      </p:sp>
      <p:pic>
        <p:nvPicPr>
          <p:cNvPr id="4" name="Picture 3">
            <a:extLst>
              <a:ext uri="{FF2B5EF4-FFF2-40B4-BE49-F238E27FC236}">
                <a16:creationId xmlns:a16="http://schemas.microsoft.com/office/drawing/2014/main" id="{AC368EF6-0E73-0DDB-AEF9-269ED330F599}"/>
              </a:ext>
            </a:extLst>
          </p:cNvPr>
          <p:cNvPicPr>
            <a:picLocks noChangeAspect="1"/>
          </p:cNvPicPr>
          <p:nvPr/>
        </p:nvPicPr>
        <p:blipFill>
          <a:blip r:embed="rId3"/>
          <a:srcRect l="39524" t="26129" r="39762" b="16683"/>
          <a:stretch>
            <a:fillRect/>
          </a:stretch>
        </p:blipFill>
        <p:spPr>
          <a:xfrm>
            <a:off x="8125526" y="2307771"/>
            <a:ext cx="3332446" cy="3236687"/>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 such as which payload range or booster version have the largest success rate, etc.</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Success Rate – All Sites</a:t>
            </a:r>
          </a:p>
        </p:txBody>
      </p:sp>
      <p:pic>
        <p:nvPicPr>
          <p:cNvPr id="4" name="Picture 3">
            <a:extLst>
              <a:ext uri="{FF2B5EF4-FFF2-40B4-BE49-F238E27FC236}">
                <a16:creationId xmlns:a16="http://schemas.microsoft.com/office/drawing/2014/main" id="{8B98AB08-2B90-67FE-95BE-E1F57CBBB028}"/>
              </a:ext>
            </a:extLst>
          </p:cNvPr>
          <p:cNvPicPr>
            <a:picLocks noChangeAspect="1"/>
          </p:cNvPicPr>
          <p:nvPr/>
        </p:nvPicPr>
        <p:blipFill>
          <a:blip r:embed="rId3"/>
          <a:stretch>
            <a:fillRect/>
          </a:stretch>
        </p:blipFill>
        <p:spPr>
          <a:xfrm>
            <a:off x="0" y="1424593"/>
            <a:ext cx="12192000" cy="500201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DD606C34-3C1A-3149-FE17-2685399403D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985283B-940C-BD70-28A7-6918895DA06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B68B45E2-4090-EC43-66EC-A7FF74C9618E}"/>
              </a:ext>
            </a:extLst>
          </p:cNvPr>
          <p:cNvSpPr>
            <a:spLocks noGrp="1"/>
          </p:cNvSpPr>
          <p:nvPr>
            <p:ph idx="4294967295"/>
          </p:nvPr>
        </p:nvSpPr>
        <p:spPr>
          <a:xfrm>
            <a:off x="276526" y="1400573"/>
            <a:ext cx="10414662" cy="3824570"/>
          </a:xfrm>
          <a:prstGeom prst="rect">
            <a:avLst/>
          </a:prstGeom>
        </p:spPr>
        <p:txBody>
          <a:bodyPr lIns="91440" tIns="45720" rIns="91440" bIns="45720" anchor="t">
            <a:normAutofit/>
          </a:bodyPr>
          <a:lstStyle/>
          <a:p>
            <a:pPr>
              <a:lnSpc>
                <a:spcPct val="100000"/>
              </a:lnSpc>
              <a:spcBef>
                <a:spcPts val="1400"/>
              </a:spcBef>
            </a:pPr>
            <a:r>
              <a:rPr lang="en-US" sz="1400" dirty="0">
                <a:solidFill>
                  <a:schemeClr val="accent3">
                    <a:lumMod val="25000"/>
                  </a:schemeClr>
                </a:solidFill>
              </a:rPr>
              <a:t>Key Findings:</a:t>
            </a:r>
          </a:p>
          <a:p>
            <a:pPr lvl="1">
              <a:lnSpc>
                <a:spcPct val="100000"/>
              </a:lnSpc>
              <a:spcBef>
                <a:spcPts val="1400"/>
              </a:spcBef>
            </a:pPr>
            <a:r>
              <a:rPr lang="en-US" sz="1400" dirty="0">
                <a:solidFill>
                  <a:schemeClr val="accent3">
                    <a:lumMod val="25000"/>
                  </a:schemeClr>
                </a:solidFill>
              </a:rPr>
              <a:t>Payload Range with High Success: </a:t>
            </a:r>
          </a:p>
          <a:p>
            <a:pPr lvl="2">
              <a:lnSpc>
                <a:spcPct val="100000"/>
              </a:lnSpc>
              <a:spcBef>
                <a:spcPts val="1400"/>
              </a:spcBef>
            </a:pPr>
            <a:r>
              <a:rPr lang="en-US" sz="1400" dirty="0">
                <a:solidFill>
                  <a:schemeClr val="accent3">
                    <a:lumMod val="25000"/>
                  </a:schemeClr>
                </a:solidFill>
              </a:rPr>
              <a:t>Most successful launches (green dots at class = 1) are concentrated between 2000 and 6000 kg.</a:t>
            </a:r>
          </a:p>
          <a:p>
            <a:pPr lvl="2">
              <a:lnSpc>
                <a:spcPct val="100000"/>
              </a:lnSpc>
              <a:spcBef>
                <a:spcPts val="1400"/>
              </a:spcBef>
            </a:pPr>
            <a:r>
              <a:rPr lang="en-US" sz="1400" dirty="0">
                <a:solidFill>
                  <a:schemeClr val="accent3">
                    <a:lumMod val="25000"/>
                  </a:schemeClr>
                </a:solidFill>
              </a:rPr>
              <a:t>Very heavy payloads (above 6000 kg) show mixed success, with some failures.</a:t>
            </a:r>
          </a:p>
          <a:p>
            <a:pPr lvl="1">
              <a:lnSpc>
                <a:spcPct val="100000"/>
              </a:lnSpc>
              <a:spcBef>
                <a:spcPts val="1400"/>
              </a:spcBef>
            </a:pPr>
            <a:r>
              <a:rPr lang="en-US" sz="1400" dirty="0">
                <a:solidFill>
                  <a:schemeClr val="accent3">
                    <a:lumMod val="25000"/>
                  </a:schemeClr>
                </a:solidFill>
              </a:rPr>
              <a:t>Booster Version Performance:</a:t>
            </a:r>
          </a:p>
          <a:p>
            <a:pPr lvl="2">
              <a:lnSpc>
                <a:spcPct val="100000"/>
              </a:lnSpc>
              <a:spcBef>
                <a:spcPts val="1400"/>
              </a:spcBef>
            </a:pPr>
            <a:r>
              <a:rPr lang="en-US" sz="1400" dirty="0">
                <a:solidFill>
                  <a:schemeClr val="accent3">
                    <a:lumMod val="25000"/>
                  </a:schemeClr>
                </a:solidFill>
              </a:rPr>
              <a:t>FT (green) and B5 (orange) have the highest density of successful launches, especially in the mid-payload range.</a:t>
            </a:r>
          </a:p>
          <a:p>
            <a:pPr lvl="2">
              <a:lnSpc>
                <a:spcPct val="100000"/>
              </a:lnSpc>
              <a:spcBef>
                <a:spcPts val="1400"/>
              </a:spcBef>
            </a:pPr>
            <a:r>
              <a:rPr lang="en-US" sz="1400" dirty="0">
                <a:solidFill>
                  <a:schemeClr val="accent3">
                    <a:lumMod val="25000"/>
                  </a:schemeClr>
                </a:solidFill>
              </a:rPr>
              <a:t>v1.0 (blue) and v1.1 (red) show more failure instances (dots near class = 0).</a:t>
            </a:r>
          </a:p>
          <a:p>
            <a:pPr lvl="1">
              <a:lnSpc>
                <a:spcPct val="100000"/>
              </a:lnSpc>
              <a:spcBef>
                <a:spcPts val="1400"/>
              </a:spcBef>
            </a:pPr>
            <a:r>
              <a:rPr lang="en-US" sz="1400" dirty="0">
                <a:solidFill>
                  <a:schemeClr val="accent3">
                    <a:lumMod val="25000"/>
                  </a:schemeClr>
                </a:solidFill>
              </a:rPr>
              <a:t>Booster Advancement Over Time:</a:t>
            </a:r>
          </a:p>
          <a:p>
            <a:pPr lvl="2">
              <a:lnSpc>
                <a:spcPct val="100000"/>
              </a:lnSpc>
              <a:spcBef>
                <a:spcPts val="1400"/>
              </a:spcBef>
            </a:pPr>
            <a:r>
              <a:rPr lang="en-US" sz="1400" dirty="0">
                <a:solidFill>
                  <a:schemeClr val="accent3">
                    <a:lumMod val="25000"/>
                  </a:schemeClr>
                </a:solidFill>
              </a:rPr>
              <a:t>The newer versions (FT, B5) clearly outperform older ones (v1.0, v1.1), supporting the idea of iterative engineering improvements.</a:t>
            </a:r>
          </a:p>
        </p:txBody>
      </p:sp>
      <p:sp>
        <p:nvSpPr>
          <p:cNvPr id="12" name="Title 1">
            <a:extLst>
              <a:ext uri="{FF2B5EF4-FFF2-40B4-BE49-F238E27FC236}">
                <a16:creationId xmlns:a16="http://schemas.microsoft.com/office/drawing/2014/main" id="{8CEE6E2E-533A-2B93-25E1-3F11009A321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Success Rate – All Sites (Continued)</a:t>
            </a:r>
          </a:p>
        </p:txBody>
      </p:sp>
      <p:sp>
        <p:nvSpPr>
          <p:cNvPr id="10" name="TextBox 9">
            <a:extLst>
              <a:ext uri="{FF2B5EF4-FFF2-40B4-BE49-F238E27FC236}">
                <a16:creationId xmlns:a16="http://schemas.microsoft.com/office/drawing/2014/main" id="{0F9F98BF-E07D-B3DC-998A-6618A77EAF1A}"/>
              </a:ext>
            </a:extLst>
          </p:cNvPr>
          <p:cNvSpPr txBox="1"/>
          <p:nvPr/>
        </p:nvSpPr>
        <p:spPr>
          <a:xfrm>
            <a:off x="276526" y="5243540"/>
            <a:ext cx="10884960" cy="1323439"/>
          </a:xfrm>
          <a:prstGeom prst="rect">
            <a:avLst/>
          </a:prstGeom>
          <a:noFill/>
        </p:spPr>
        <p:txBody>
          <a:bodyPr wrap="square">
            <a:spAutoFit/>
          </a:bodyPr>
          <a:lstStyle/>
          <a:p>
            <a:r>
              <a:rPr lang="en-US" sz="2000" b="1" dirty="0"/>
              <a:t>Conclusion:</a:t>
            </a:r>
          </a:p>
          <a:p>
            <a:r>
              <a:rPr lang="en-US" sz="2000" dirty="0"/>
              <a:t>The FT and B5 booster versions are the most reliable, particularly in the payload mass range of 2000–6000 kg. Launches involving either very light or very heavy payloads tend to have a slightly higher failure rate, emphasizing the importance of optimal payload design and mature booster technology.</a:t>
            </a:r>
          </a:p>
        </p:txBody>
      </p:sp>
    </p:spTree>
    <p:extLst>
      <p:ext uri="{BB962C8B-B14F-4D97-AF65-F5344CB8AC3E}">
        <p14:creationId xmlns:p14="http://schemas.microsoft.com/office/powerpoint/2010/main" val="1628503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764410" y="2621300"/>
            <a:ext cx="5325989" cy="1615400"/>
          </a:xfrm>
          <a:prstGeom prst="rect">
            <a:avLst/>
          </a:prstGeom>
        </p:spPr>
        <p:txBody>
          <a:bodyPr vert="horz" lIns="91440" tIns="45720" rIns="91440" bIns="45720" rtlCol="0" anchor="t">
            <a:normAutofit/>
          </a:bodyPr>
          <a:lstStyle/>
          <a:p>
            <a:pPr>
              <a:lnSpc>
                <a:spcPct val="100000"/>
              </a:lnSpc>
              <a:spcBef>
                <a:spcPts val="1400"/>
              </a:spcBef>
            </a:pPr>
            <a:r>
              <a:rPr lang="en-US" sz="2400" dirty="0"/>
              <a:t>The </a:t>
            </a:r>
            <a:r>
              <a:rPr lang="en-US" sz="2400" b="1" dirty="0"/>
              <a:t>Decision Tree model</a:t>
            </a:r>
            <a:r>
              <a:rPr lang="en-US" sz="2400" dirty="0"/>
              <a:t> has the highest classification accuracy at </a:t>
            </a:r>
            <a:r>
              <a:rPr lang="en-US" sz="2400" b="1" dirty="0"/>
              <a:t>91.11%</a:t>
            </a:r>
            <a:r>
              <a:rPr lang="en-US" sz="2400" dirty="0"/>
              <a:t>, making it the best-performing model among the four in this case.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descr="A graph of a number of blue rectangular bars&#10;&#10;AI-generated content may be incorrect.">
            <a:extLst>
              <a:ext uri="{FF2B5EF4-FFF2-40B4-BE49-F238E27FC236}">
                <a16:creationId xmlns:a16="http://schemas.microsoft.com/office/drawing/2014/main" id="{48D20020-0692-B6F6-30F1-07DE625342C2}"/>
              </a:ext>
            </a:extLst>
          </p:cNvPr>
          <p:cNvPicPr>
            <a:picLocks noChangeAspect="1"/>
          </p:cNvPicPr>
          <p:nvPr/>
        </p:nvPicPr>
        <p:blipFill>
          <a:blip r:embed="rId3"/>
          <a:stretch>
            <a:fillRect/>
          </a:stretch>
        </p:blipFill>
        <p:spPr>
          <a:xfrm>
            <a:off x="378429" y="1525059"/>
            <a:ext cx="6197600" cy="462858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262011" y="1523205"/>
            <a:ext cx="7227360" cy="515336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Key Insights:</a:t>
            </a:r>
          </a:p>
          <a:p>
            <a:pPr lvl="1">
              <a:lnSpc>
                <a:spcPct val="100000"/>
              </a:lnSpc>
              <a:spcBef>
                <a:spcPts val="1400"/>
              </a:spcBef>
            </a:pPr>
            <a:r>
              <a:rPr lang="en-US" sz="1800" dirty="0">
                <a:solidFill>
                  <a:schemeClr val="accent3">
                    <a:lumMod val="25000"/>
                  </a:schemeClr>
                </a:solidFill>
                <a:latin typeface="Abadi" panose="020B0604020104020204" pitchFamily="34" charset="0"/>
              </a:rPr>
              <a:t>100% Recall for landings – All actual successful landings (12) were correctly predicted.</a:t>
            </a:r>
          </a:p>
          <a:p>
            <a:pPr lvl="1">
              <a:lnSpc>
                <a:spcPct val="100000"/>
              </a:lnSpc>
              <a:spcBef>
                <a:spcPts val="1400"/>
              </a:spcBef>
            </a:pPr>
            <a:r>
              <a:rPr lang="en-US" sz="1800" dirty="0">
                <a:solidFill>
                  <a:schemeClr val="accent3">
                    <a:lumMod val="25000"/>
                  </a:schemeClr>
                </a:solidFill>
                <a:latin typeface="Abadi" panose="020B0604020104020204" pitchFamily="34" charset="0"/>
              </a:rPr>
              <a:t>High overall accuracy – 15 out of 18 predictions were correct.</a:t>
            </a:r>
          </a:p>
          <a:p>
            <a:pPr lvl="1">
              <a:lnSpc>
                <a:spcPct val="100000"/>
              </a:lnSpc>
              <a:spcBef>
                <a:spcPts val="1400"/>
              </a:spcBef>
            </a:pPr>
            <a:r>
              <a:rPr lang="en-US" sz="1800" dirty="0">
                <a:solidFill>
                  <a:schemeClr val="accent3">
                    <a:lumMod val="25000"/>
                  </a:schemeClr>
                </a:solidFill>
                <a:latin typeface="Abadi" panose="020B0604020104020204" pitchFamily="34" charset="0"/>
              </a:rPr>
              <a:t>Some false positives – 3 failed landings were wrongly predicted as successful.</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Conclusion:</a:t>
            </a:r>
          </a:p>
          <a:p>
            <a:pPr lvl="1">
              <a:lnSpc>
                <a:spcPct val="100000"/>
              </a:lnSpc>
              <a:spcBef>
                <a:spcPts val="1400"/>
              </a:spcBef>
            </a:pPr>
            <a:r>
              <a:rPr lang="en-US" sz="1800" dirty="0">
                <a:solidFill>
                  <a:schemeClr val="accent3">
                    <a:lumMod val="25000"/>
                  </a:schemeClr>
                </a:solidFill>
                <a:latin typeface="Abadi" panose="020B0604020104020204" pitchFamily="34" charset="0"/>
              </a:rPr>
              <a:t>The model is highly reliable in predicting successful landings.</a:t>
            </a:r>
          </a:p>
          <a:p>
            <a:pPr lvl="1">
              <a:lnSpc>
                <a:spcPct val="100000"/>
              </a:lnSpc>
              <a:spcBef>
                <a:spcPts val="1400"/>
              </a:spcBef>
            </a:pPr>
            <a:r>
              <a:rPr lang="en-US" sz="1800" dirty="0">
                <a:solidFill>
                  <a:schemeClr val="accent3">
                    <a:lumMod val="25000"/>
                  </a:schemeClr>
                </a:solidFill>
                <a:latin typeface="Abadi" panose="020B0604020104020204" pitchFamily="34" charset="0"/>
              </a:rPr>
              <a:t>Improvement opportunity: Reduce false positives to enhance prediction accuracy for failed landings.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fr-FR" dirty="0">
                <a:solidFill>
                  <a:srgbClr val="0B49CB"/>
                </a:solidFill>
                <a:latin typeface="Abadi"/>
              </a:rPr>
              <a:t>Confusion Matrix </a:t>
            </a:r>
            <a:r>
              <a:rPr lang="fr-FR" dirty="0" err="1">
                <a:solidFill>
                  <a:srgbClr val="0B49CB"/>
                </a:solidFill>
                <a:latin typeface="Abadi"/>
              </a:rPr>
              <a:t>Analysis</a:t>
            </a:r>
            <a:r>
              <a:rPr lang="fr-FR" dirty="0">
                <a:solidFill>
                  <a:srgbClr val="0B49CB"/>
                </a:solidFill>
                <a:latin typeface="Abadi"/>
              </a:rPr>
              <a:t> – Rocket Landing </a:t>
            </a:r>
            <a:r>
              <a:rPr lang="fr-FR" dirty="0" err="1">
                <a:solidFill>
                  <a:srgbClr val="0B49CB"/>
                </a:solidFill>
                <a:latin typeface="Abadi"/>
              </a:rPr>
              <a:t>Prediction</a:t>
            </a:r>
            <a:endParaRPr lang="en-US" dirty="0">
              <a:solidFill>
                <a:srgbClr val="0B49CB"/>
              </a:solidFill>
            </a:endParaRPr>
          </a:p>
        </p:txBody>
      </p:sp>
      <p:pic>
        <p:nvPicPr>
          <p:cNvPr id="3" name="Picture 2">
            <a:extLst>
              <a:ext uri="{FF2B5EF4-FFF2-40B4-BE49-F238E27FC236}">
                <a16:creationId xmlns:a16="http://schemas.microsoft.com/office/drawing/2014/main" id="{B38AC84F-9497-E23B-EF71-E161FFDD4D39}"/>
              </a:ext>
            </a:extLst>
          </p:cNvPr>
          <p:cNvPicPr>
            <a:picLocks noChangeAspect="1"/>
          </p:cNvPicPr>
          <p:nvPr/>
        </p:nvPicPr>
        <p:blipFill>
          <a:blip r:embed="rId3"/>
          <a:stretch>
            <a:fillRect/>
          </a:stretch>
        </p:blipFill>
        <p:spPr>
          <a:xfrm>
            <a:off x="7627199" y="2435917"/>
            <a:ext cx="4302790" cy="332793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210457" y="1657432"/>
            <a:ext cx="11771086" cy="4757975"/>
          </a:xfrm>
          <a:prstGeom prst="rect">
            <a:avLst/>
          </a:prstGeom>
        </p:spPr>
        <p:txBody>
          <a:bodyPr>
            <a:normAutofit fontScale="92500" lnSpcReduction="20000"/>
          </a:bodyPr>
          <a:lstStyle/>
          <a:p>
            <a:r>
              <a:rPr lang="en-US" sz="2400" b="1" dirty="0"/>
              <a:t>Most Launches Are Near Coastlines for Safety</a:t>
            </a:r>
            <a:br>
              <a:rPr lang="en-US" sz="2400" dirty="0"/>
            </a:br>
            <a:r>
              <a:rPr lang="en-US" sz="2400" dirty="0"/>
              <a:t>Launch sites are strategically placed near coasts and away from population centers to reduce risk from launch failures or falling debris.</a:t>
            </a:r>
          </a:p>
          <a:p>
            <a:r>
              <a:rPr lang="en-US" sz="2400" b="1" dirty="0"/>
              <a:t>KSC LC-39A Had the Highest Success Rate</a:t>
            </a:r>
            <a:br>
              <a:rPr lang="en-US" sz="2400" dirty="0"/>
            </a:br>
            <a:r>
              <a:rPr lang="en-US" sz="2400" dirty="0"/>
              <a:t>Kennedy Space Center Launch Complex 39A demonstrated the highest success rate among all sites, with over 75% successful missions and no false negatives in the confusion matrix.</a:t>
            </a:r>
          </a:p>
          <a:p>
            <a:r>
              <a:rPr lang="en-US" sz="2400" b="1" dirty="0"/>
              <a:t>Payload Mass Has Minimal Impact on Success Rate</a:t>
            </a:r>
            <a:br>
              <a:rPr lang="en-US" sz="2400" dirty="0"/>
            </a:br>
            <a:r>
              <a:rPr lang="en-US" sz="2400" dirty="0"/>
              <a:t>Launches with a wide range of payload masses—from under 1000 kg to nearly 10,000 kg—achieved similar success rates, indicating the models and technology handle varied payloads reliably.</a:t>
            </a:r>
          </a:p>
          <a:p>
            <a:r>
              <a:rPr lang="en-US" sz="2400" b="1" dirty="0"/>
              <a:t>FT and B5 Booster Versions Show High Reliability</a:t>
            </a:r>
            <a:br>
              <a:rPr lang="en-US" sz="2400" dirty="0"/>
            </a:br>
            <a:r>
              <a:rPr lang="en-US" sz="2400" dirty="0"/>
              <a:t>Later booster versions like Falcon 9 Full Thrust (FT) and Block 5 (B5) consistently achieved higher success rates compared to earlier versions like v1.0 and v1.1.</a:t>
            </a:r>
          </a:p>
          <a:p>
            <a:r>
              <a:rPr lang="en-US" sz="2400" b="1" dirty="0"/>
              <a:t>Decision Tree Classifier Performed Best</a:t>
            </a:r>
            <a:br>
              <a:rPr lang="en-US" sz="2400" dirty="0"/>
            </a:br>
            <a:r>
              <a:rPr lang="en-US" sz="2400" dirty="0"/>
              <a:t>Among all machine learning models, the </a:t>
            </a:r>
            <a:r>
              <a:rPr lang="en-US" sz="2400" b="1" dirty="0"/>
              <a:t>Decision Tree</a:t>
            </a:r>
            <a:r>
              <a:rPr lang="en-US" sz="2400" dirty="0"/>
              <a:t> achieved the highest classification accuracy (91.1%) and the best F1 Score (0.9375), making it the most effective model for predicting landing outcomes.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Key Point 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359229" y="1378858"/>
            <a:ext cx="10515600" cy="5413828"/>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SpaceX REST API: Programmatically requested historical launch data.</a:t>
            </a:r>
          </a:p>
          <a:p>
            <a:pPr lvl="1">
              <a:lnSpc>
                <a:spcPct val="120000"/>
              </a:lnSpc>
              <a:spcBef>
                <a:spcPts val="1400"/>
              </a:spcBef>
            </a:pPr>
            <a:r>
              <a:rPr lang="en-US" sz="7600" dirty="0">
                <a:solidFill>
                  <a:schemeClr val="bg2">
                    <a:lumMod val="50000"/>
                  </a:schemeClr>
                </a:solidFill>
                <a:latin typeface="Abadi"/>
              </a:rPr>
              <a:t>Web Scraping: Extracted Falcon 9 launch records from a Wikipedia page using </a:t>
            </a:r>
            <a:r>
              <a:rPr lang="en-US" sz="7600" dirty="0" err="1">
                <a:solidFill>
                  <a:schemeClr val="bg2">
                    <a:lumMod val="50000"/>
                  </a:schemeClr>
                </a:solidFill>
                <a:latin typeface="Abadi"/>
              </a:rPr>
              <a:t>BeautifulSoup</a:t>
            </a:r>
            <a:r>
              <a:rPr lang="en-US" sz="7600" dirty="0">
                <a:solidFill>
                  <a:schemeClr val="bg2">
                    <a:lumMod val="50000"/>
                  </a:schemeClr>
                </a:solidFill>
                <a:latin typeface="Abadi"/>
              </a:rPr>
              <a:t>.</a:t>
            </a:r>
          </a:p>
          <a:p>
            <a:pPr>
              <a:lnSpc>
                <a:spcPct val="120000"/>
              </a:lnSpc>
              <a:spcBef>
                <a:spcPts val="1400"/>
              </a:spcBef>
            </a:pPr>
            <a:r>
              <a:rPr lang="en-US" sz="92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Handled missing values, particularly in the </a:t>
            </a:r>
            <a:r>
              <a:rPr lang="en-US" sz="7600" dirty="0" err="1">
                <a:solidFill>
                  <a:schemeClr val="bg2">
                    <a:lumMod val="50000"/>
                  </a:schemeClr>
                </a:solidFill>
                <a:latin typeface="Abadi"/>
              </a:rPr>
              <a:t>PayloadMass</a:t>
            </a:r>
            <a:r>
              <a:rPr lang="en-US" sz="7600" dirty="0">
                <a:solidFill>
                  <a:schemeClr val="bg2">
                    <a:lumMod val="50000"/>
                  </a:schemeClr>
                </a:solidFill>
                <a:latin typeface="Abadi"/>
              </a:rPr>
              <a:t> column, by imputing the mean.</a:t>
            </a:r>
          </a:p>
          <a:p>
            <a:pPr lvl="1">
              <a:lnSpc>
                <a:spcPct val="120000"/>
              </a:lnSpc>
              <a:spcBef>
                <a:spcPts val="1400"/>
              </a:spcBef>
            </a:pPr>
            <a:r>
              <a:rPr lang="en-US" sz="7600" dirty="0">
                <a:solidFill>
                  <a:schemeClr val="bg2">
                    <a:lumMod val="50000"/>
                  </a:schemeClr>
                </a:solidFill>
                <a:latin typeface="Abadi"/>
              </a:rPr>
              <a:t>Filtered the dataset to include only Falcon 9 launches.</a:t>
            </a:r>
          </a:p>
          <a:p>
            <a:pPr lvl="1">
              <a:lnSpc>
                <a:spcPct val="120000"/>
              </a:lnSpc>
              <a:spcBef>
                <a:spcPts val="1400"/>
              </a:spcBef>
            </a:pPr>
            <a:r>
              <a:rPr lang="en-US" sz="7600" dirty="0">
                <a:solidFill>
                  <a:schemeClr val="bg2">
                    <a:lumMod val="50000"/>
                  </a:schemeClr>
                </a:solidFill>
                <a:latin typeface="Abadi"/>
              </a:rPr>
              <a:t>Created the target variable Class by converting landing outcomes into binary labels (1 for success, 0 for failure).</a:t>
            </a:r>
          </a:p>
          <a:p>
            <a:pPr lvl="1">
              <a:lnSpc>
                <a:spcPct val="120000"/>
              </a:lnSpc>
              <a:spcBef>
                <a:spcPts val="1400"/>
              </a:spcBef>
            </a:pPr>
            <a:r>
              <a:rPr lang="en-US" sz="7600" dirty="0">
                <a:solidFill>
                  <a:schemeClr val="bg2">
                    <a:lumMod val="50000"/>
                  </a:schemeClr>
                </a:solidFill>
                <a:latin typeface="Abadi"/>
              </a:rPr>
              <a:t>Applied one-hot encoding to categorical features like Orbit, </a:t>
            </a:r>
            <a:r>
              <a:rPr lang="en-US" sz="7600" dirty="0" err="1">
                <a:solidFill>
                  <a:schemeClr val="bg2">
                    <a:lumMod val="50000"/>
                  </a:schemeClr>
                </a:solidFill>
                <a:latin typeface="Abadi"/>
              </a:rPr>
              <a:t>LaunchSite</a:t>
            </a:r>
            <a:r>
              <a:rPr lang="en-US" sz="7600" dirty="0">
                <a:solidFill>
                  <a:schemeClr val="bg2">
                    <a:lumMod val="50000"/>
                  </a:schemeClr>
                </a:solidFill>
                <a:latin typeface="Abadi"/>
              </a:rPr>
              <a:t>, and Serial to prepare the data for machine learning.</a:t>
            </a:r>
            <a:endParaRPr lang="en-US" sz="26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465944"/>
            <a:ext cx="11211229" cy="1843314"/>
          </a:xfrm>
          <a:prstGeom prst="rect">
            <a:avLst/>
          </a:prstGeom>
        </p:spPr>
        <p:txBody>
          <a:bodyPr/>
          <a:lstStyle/>
          <a:p>
            <a:pPr>
              <a:lnSpc>
                <a:spcPct val="100000"/>
              </a:lnSpc>
              <a:spcBef>
                <a:spcPts val="1400"/>
              </a:spcBef>
            </a:pPr>
            <a:r>
              <a:rPr lang="en-US" sz="2200" dirty="0"/>
              <a:t>The data for this project was collected through multiple methods:</a:t>
            </a:r>
          </a:p>
          <a:p>
            <a:pPr lvl="1">
              <a:lnSpc>
                <a:spcPct val="100000"/>
              </a:lnSpc>
              <a:spcBef>
                <a:spcPts val="1400"/>
              </a:spcBef>
            </a:pPr>
            <a:r>
              <a:rPr lang="en-US" sz="2200" dirty="0"/>
              <a:t>REST API calls to SpaceX's official API to obtain structured launch data including mission outcome, booster version, payload mass, and orbit.</a:t>
            </a:r>
          </a:p>
          <a:p>
            <a:pPr lvl="1">
              <a:lnSpc>
                <a:spcPct val="100000"/>
              </a:lnSpc>
              <a:spcBef>
                <a:spcPts val="1400"/>
              </a:spcBef>
            </a:pPr>
            <a:r>
              <a:rPr lang="en-US" sz="2200" dirty="0"/>
              <a:t>Web scraping from Wikipedia using </a:t>
            </a:r>
            <a:r>
              <a:rPr lang="en-US" sz="2200" dirty="0" err="1"/>
              <a:t>BeautifulSoup</a:t>
            </a:r>
            <a:r>
              <a:rPr lang="en-US" sz="2200" dirty="0"/>
              <a:t> to obtain additional historical SpaceX launch records.</a:t>
            </a:r>
          </a:p>
          <a:p>
            <a:pPr lvl="1">
              <a:lnSpc>
                <a:spcPct val="100000"/>
              </a:lnSpc>
              <a:spcBef>
                <a:spcPts val="1400"/>
              </a:spcBef>
            </a:pPr>
            <a:r>
              <a:rPr lang="en-US" sz="2200" dirty="0"/>
              <a:t>CSV file loading for preprocessed data, such as payload and booster performance metrics.</a:t>
            </a:r>
          </a:p>
          <a:p>
            <a:pPr>
              <a:lnSpc>
                <a:spcPct val="100000"/>
              </a:lnSpc>
              <a:spcBef>
                <a:spcPts val="1400"/>
              </a:spcBef>
            </a:pPr>
            <a:r>
              <a:rPr lang="en-US" sz="2200" dirty="0"/>
              <a:t>These methods allowed for comprehensive data acquisition, combining real-time, web-scraped, and static resources to create a robust dataset.</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8" name="Diagram 7">
            <a:extLst>
              <a:ext uri="{FF2B5EF4-FFF2-40B4-BE49-F238E27FC236}">
                <a16:creationId xmlns:a16="http://schemas.microsoft.com/office/drawing/2014/main" id="{1ECCE95F-6384-CFBE-6594-A0693DE152F2}"/>
              </a:ext>
            </a:extLst>
          </p:cNvPr>
          <p:cNvGraphicFramePr/>
          <p:nvPr>
            <p:extLst>
              <p:ext uri="{D42A27DB-BD31-4B8C-83A1-F6EECF244321}">
                <p14:modId xmlns:p14="http://schemas.microsoft.com/office/powerpoint/2010/main" val="3766982641"/>
              </p:ext>
            </p:extLst>
          </p:nvPr>
        </p:nvGraphicFramePr>
        <p:xfrm>
          <a:off x="609600" y="5020321"/>
          <a:ext cx="10354886" cy="12554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632052" y="1464906"/>
            <a:ext cx="4955948" cy="484731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SpaceX REST API (https://api.spacexdata.com/v4/launches) was used to retrieve launch data.</a:t>
            </a:r>
          </a:p>
          <a:p>
            <a:pPr>
              <a:lnSpc>
                <a:spcPct val="100000"/>
              </a:lnSpc>
              <a:spcBef>
                <a:spcPts val="1400"/>
              </a:spcBef>
            </a:pPr>
            <a:r>
              <a:rPr lang="en-US" sz="2200" dirty="0">
                <a:solidFill>
                  <a:schemeClr val="accent3">
                    <a:lumMod val="25000"/>
                  </a:schemeClr>
                </a:solidFill>
                <a:latin typeface="Abadi" panose="020B0604020104020204" pitchFamily="34" charset="0"/>
              </a:rPr>
              <a:t>We used Python’s requests library to perform API GET calls and fetch structured JSON data.</a:t>
            </a:r>
          </a:p>
          <a:p>
            <a:pPr>
              <a:lnSpc>
                <a:spcPct val="100000"/>
              </a:lnSpc>
              <a:spcBef>
                <a:spcPts val="1400"/>
              </a:spcBef>
            </a:pPr>
            <a:r>
              <a:rPr lang="en-US" sz="2200" dirty="0">
                <a:solidFill>
                  <a:schemeClr val="accent3">
                    <a:lumMod val="25000"/>
                  </a:schemeClr>
                </a:solidFill>
                <a:latin typeface="Abadi" panose="020B0604020104020204" pitchFamily="34" charset="0"/>
              </a:rPr>
              <a:t>The JSON data was normalized and converted into pandas </a:t>
            </a:r>
            <a:r>
              <a:rPr lang="en-US" sz="2200" dirty="0" err="1">
                <a:solidFill>
                  <a:schemeClr val="accent3">
                    <a:lumMod val="25000"/>
                  </a:schemeClr>
                </a:solidFill>
                <a:latin typeface="Abadi" panose="020B0604020104020204" pitchFamily="34" charset="0"/>
              </a:rPr>
              <a:t>DataFrames</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This data was stored locally as CSV files and used throughout the project for analysis and modeling.</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11" name="TextBox 10">
            <a:extLst>
              <a:ext uri="{FF2B5EF4-FFF2-40B4-BE49-F238E27FC236}">
                <a16:creationId xmlns:a16="http://schemas.microsoft.com/office/drawing/2014/main" id="{B6EFE5DD-23AA-423E-BE96-BCAA68FEEF17}"/>
              </a:ext>
            </a:extLst>
          </p:cNvPr>
          <p:cNvSpPr txBox="1"/>
          <p:nvPr/>
        </p:nvSpPr>
        <p:spPr>
          <a:xfrm>
            <a:off x="271765" y="6025573"/>
            <a:ext cx="11009841" cy="646331"/>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https://github.com/Weintraub-B/Portfolio/blob/main/IBM-data-science-projects/Project5_Capstone/Completed-Notebooks-PythonFiles/jupyter-labs-spacex-data-collection-api_complete.ipynb</a:t>
            </a:r>
            <a:endParaRPr lang="en-US" dirty="0"/>
          </a:p>
        </p:txBody>
      </p:sp>
      <p:pic>
        <p:nvPicPr>
          <p:cNvPr id="13" name="Picture 12" descr="A diagram of a program&#10;&#10;AI-generated content may be incorrect.">
            <a:extLst>
              <a:ext uri="{FF2B5EF4-FFF2-40B4-BE49-F238E27FC236}">
                <a16:creationId xmlns:a16="http://schemas.microsoft.com/office/drawing/2014/main" id="{95FE1FDE-D1EC-A515-576A-3099CAD55AE7}"/>
              </a:ext>
            </a:extLst>
          </p:cNvPr>
          <p:cNvPicPr>
            <a:picLocks noChangeAspect="1"/>
          </p:cNvPicPr>
          <p:nvPr/>
        </p:nvPicPr>
        <p:blipFill>
          <a:blip r:embed="rId3"/>
          <a:stretch>
            <a:fillRect/>
          </a:stretch>
        </p:blipFill>
        <p:spPr>
          <a:xfrm>
            <a:off x="5909964" y="1464452"/>
            <a:ext cx="5885535" cy="4432543"/>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33946" y="1719980"/>
            <a:ext cx="5573944"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Scraping Overview</a:t>
            </a:r>
          </a:p>
          <a:p>
            <a:pPr>
              <a:lnSpc>
                <a:spcPct val="100000"/>
              </a:lnSpc>
              <a:spcBef>
                <a:spcPts val="1400"/>
              </a:spcBef>
            </a:pPr>
            <a:r>
              <a:rPr lang="en-US" sz="2200" dirty="0">
                <a:solidFill>
                  <a:schemeClr val="accent3">
                    <a:lumMod val="25000"/>
                  </a:schemeClr>
                </a:solidFill>
                <a:latin typeface="Abadi"/>
              </a:rPr>
              <a:t>Target: Wikipedia page listing Falcon 9 and Falcon Heavy launches.</a:t>
            </a:r>
          </a:p>
          <a:p>
            <a:pPr lvl="1">
              <a:lnSpc>
                <a:spcPct val="100000"/>
              </a:lnSpc>
              <a:spcBef>
                <a:spcPts val="1400"/>
              </a:spcBef>
            </a:pPr>
            <a:r>
              <a:rPr lang="en-US" sz="1800" dirty="0">
                <a:solidFill>
                  <a:schemeClr val="accent3">
                    <a:lumMod val="25000"/>
                  </a:schemeClr>
                </a:solidFill>
                <a:latin typeface="Abadi"/>
              </a:rPr>
              <a:t>Sent an HTTP GET request using Python’s requests </a:t>
            </a:r>
            <a:r>
              <a:rPr lang="en-US" sz="1800" dirty="0" err="1">
                <a:solidFill>
                  <a:schemeClr val="accent3">
                    <a:lumMod val="25000"/>
                  </a:schemeClr>
                </a:solidFill>
                <a:latin typeface="Abadi"/>
              </a:rPr>
              <a:t>library.Parsed</a:t>
            </a:r>
            <a:r>
              <a:rPr lang="en-US" sz="1800" dirty="0">
                <a:solidFill>
                  <a:schemeClr val="accent3">
                    <a:lumMod val="25000"/>
                  </a:schemeClr>
                </a:solidFill>
                <a:latin typeface="Abadi"/>
              </a:rPr>
              <a:t> HTML using </a:t>
            </a:r>
            <a:r>
              <a:rPr lang="en-US" sz="1800" dirty="0" err="1">
                <a:solidFill>
                  <a:schemeClr val="accent3">
                    <a:lumMod val="25000"/>
                  </a:schemeClr>
                </a:solidFill>
                <a:latin typeface="Abadi"/>
              </a:rPr>
              <a:t>BeautifulSoup</a:t>
            </a:r>
            <a:r>
              <a:rPr lang="en-US" sz="1800" dirty="0">
                <a:solidFill>
                  <a:schemeClr val="accent3">
                    <a:lumMod val="25000"/>
                  </a:schemeClr>
                </a:solidFill>
                <a:latin typeface="Abadi"/>
              </a:rPr>
              <a:t> to locate the table containing mission records.</a:t>
            </a:r>
          </a:p>
          <a:p>
            <a:pPr lvl="1">
              <a:lnSpc>
                <a:spcPct val="100000"/>
              </a:lnSpc>
              <a:spcBef>
                <a:spcPts val="1400"/>
              </a:spcBef>
            </a:pPr>
            <a:r>
              <a:rPr lang="en-US" sz="1800" dirty="0">
                <a:solidFill>
                  <a:schemeClr val="accent3">
                    <a:lumMod val="25000"/>
                  </a:schemeClr>
                </a:solidFill>
                <a:latin typeface="Abadi"/>
              </a:rPr>
              <a:t>Extracted launch details such as flight number, date, site, and outcome.</a:t>
            </a:r>
          </a:p>
          <a:p>
            <a:pPr lvl="1">
              <a:lnSpc>
                <a:spcPct val="100000"/>
              </a:lnSpc>
              <a:spcBef>
                <a:spcPts val="1400"/>
              </a:spcBef>
            </a:pPr>
            <a:r>
              <a:rPr lang="en-US" sz="1800" dirty="0">
                <a:solidFill>
                  <a:schemeClr val="accent3">
                    <a:lumMod val="25000"/>
                  </a:schemeClr>
                </a:solidFill>
                <a:latin typeface="Abadi"/>
              </a:rPr>
              <a:t>Cleaned and transformed extracted rows into a pandas </a:t>
            </a:r>
            <a:r>
              <a:rPr lang="en-US" sz="1800" dirty="0" err="1">
                <a:solidFill>
                  <a:schemeClr val="accent3">
                    <a:lumMod val="25000"/>
                  </a:schemeClr>
                </a:solidFill>
                <a:latin typeface="Abadi"/>
              </a:rPr>
              <a:t>DataFrame.Exported</a:t>
            </a:r>
            <a:r>
              <a:rPr lang="en-US" sz="1800" dirty="0">
                <a:solidFill>
                  <a:schemeClr val="accent3">
                    <a:lumMod val="25000"/>
                  </a:schemeClr>
                </a:solidFill>
                <a:latin typeface="Abadi"/>
              </a:rPr>
              <a:t> to CSV for use in EDA and modeling stages.</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solidFill>
                  <a:srgbClr val="1C7DDB"/>
                </a:solidFill>
                <a:latin typeface="Abadi"/>
              </a:rPr>
              <a:t>[Send HTTP GET request to Wikipedia launch data page]</a:t>
            </a:r>
          </a:p>
          <a:p>
            <a:pPr marL="0" indent="0" algn="ctr">
              <a:buNone/>
            </a:pPr>
            <a:r>
              <a:rPr lang="en-US" sz="2200" dirty="0">
                <a:solidFill>
                  <a:srgbClr val="1C7DDB"/>
                </a:solidFill>
                <a:latin typeface="Abadi"/>
              </a:rPr>
              <a:t>   ↓</a:t>
            </a:r>
          </a:p>
          <a:p>
            <a:pPr marL="0" indent="0" algn="ctr">
              <a:buNone/>
            </a:pPr>
            <a:r>
              <a:rPr lang="en-US" sz="2200" dirty="0">
                <a:solidFill>
                  <a:srgbClr val="1C7DDB"/>
                </a:solidFill>
                <a:latin typeface="Abadi"/>
              </a:rPr>
              <a:t>[Parse HTML content using </a:t>
            </a:r>
            <a:r>
              <a:rPr lang="en-US" sz="2200" dirty="0" err="1">
                <a:solidFill>
                  <a:srgbClr val="1C7DDB"/>
                </a:solidFill>
                <a:latin typeface="Abadi"/>
              </a:rPr>
              <a:t>BeautifulSoup</a:t>
            </a:r>
            <a:r>
              <a:rPr lang="en-US" sz="2200" dirty="0">
                <a:solidFill>
                  <a:srgbClr val="1C7DDB"/>
                </a:solidFill>
                <a:latin typeface="Abadi"/>
              </a:rPr>
              <a:t>]</a:t>
            </a:r>
          </a:p>
          <a:p>
            <a:pPr marL="0" indent="0" algn="ctr">
              <a:buNone/>
            </a:pPr>
            <a:r>
              <a:rPr lang="en-US" sz="2200" dirty="0">
                <a:solidFill>
                  <a:srgbClr val="1C7DDB"/>
                </a:solidFill>
                <a:latin typeface="Abadi"/>
              </a:rPr>
              <a:t>   ↓</a:t>
            </a:r>
          </a:p>
          <a:p>
            <a:pPr marL="0" indent="0" algn="ctr">
              <a:buNone/>
            </a:pPr>
            <a:r>
              <a:rPr lang="en-US" sz="2200" dirty="0">
                <a:solidFill>
                  <a:srgbClr val="1C7DDB"/>
                </a:solidFill>
                <a:latin typeface="Abadi"/>
              </a:rPr>
              <a:t>[Extract table rows with launch details]</a:t>
            </a:r>
          </a:p>
          <a:p>
            <a:pPr marL="0" indent="0" algn="ctr">
              <a:buNone/>
            </a:pPr>
            <a:r>
              <a:rPr lang="en-US" sz="2200" dirty="0">
                <a:solidFill>
                  <a:srgbClr val="1C7DDB"/>
                </a:solidFill>
                <a:latin typeface="Abadi"/>
              </a:rPr>
              <a:t>   ↓</a:t>
            </a:r>
          </a:p>
          <a:p>
            <a:pPr marL="0" indent="0" algn="ctr">
              <a:buNone/>
            </a:pPr>
            <a:r>
              <a:rPr lang="en-US" sz="2200" dirty="0">
                <a:solidFill>
                  <a:srgbClr val="1C7DDB"/>
                </a:solidFill>
                <a:latin typeface="Abadi"/>
              </a:rPr>
              <a:t>[Convert extracted data into pandas </a:t>
            </a:r>
            <a:r>
              <a:rPr lang="en-US" sz="2200" dirty="0" err="1">
                <a:solidFill>
                  <a:srgbClr val="1C7DDB"/>
                </a:solidFill>
                <a:latin typeface="Abadi"/>
              </a:rPr>
              <a:t>DataFrame</a:t>
            </a:r>
            <a:r>
              <a:rPr lang="en-US" sz="2200" dirty="0">
                <a:solidFill>
                  <a:srgbClr val="1C7DDB"/>
                </a:solidFill>
                <a:latin typeface="Abadi"/>
              </a:rPr>
              <a:t>]</a:t>
            </a:r>
          </a:p>
          <a:p>
            <a:pPr marL="0" indent="0" algn="ctr">
              <a:buNone/>
            </a:pPr>
            <a:r>
              <a:rPr lang="en-US" sz="2200" dirty="0">
                <a:solidFill>
                  <a:srgbClr val="1C7DDB"/>
                </a:solidFill>
                <a:latin typeface="Abadi"/>
              </a:rPr>
              <a:t>   ↓</a:t>
            </a:r>
          </a:p>
          <a:p>
            <a:pPr marL="0" indent="0" algn="ctr">
              <a:buNone/>
            </a:pPr>
            <a:r>
              <a:rPr lang="en-US" sz="2200" dirty="0">
                <a:solidFill>
                  <a:srgbClr val="1C7DDB"/>
                </a:solidFill>
                <a:latin typeface="Abadi"/>
              </a:rPr>
              <a:t>[Clean &amp; Save to CSV for further analysis]</a:t>
            </a:r>
          </a:p>
          <a:p>
            <a:pPr marL="0" indent="0" algn="ctr">
              <a:buNone/>
            </a:pPr>
            <a:r>
              <a:rPr lang="en-US" sz="2200" dirty="0">
                <a:solidFill>
                  <a:srgbClr val="1C7DDB"/>
                </a:solidFill>
                <a:latin typeface="Abadi"/>
              </a:rPr>
              <a:t>b scraping here</a:t>
            </a:r>
            <a:endParaRPr lang="en-US" dirty="0">
              <a:cs typeface="Calibri"/>
            </a:endParaRPr>
          </a:p>
        </p:txBody>
      </p:sp>
      <p:sp>
        <p:nvSpPr>
          <p:cNvPr id="12" name="TextBox 11">
            <a:extLst>
              <a:ext uri="{FF2B5EF4-FFF2-40B4-BE49-F238E27FC236}">
                <a16:creationId xmlns:a16="http://schemas.microsoft.com/office/drawing/2014/main" id="{96641086-7664-2A82-3E7E-747214E1E063}"/>
              </a:ext>
            </a:extLst>
          </p:cNvPr>
          <p:cNvSpPr txBox="1"/>
          <p:nvPr/>
        </p:nvSpPr>
        <p:spPr>
          <a:xfrm>
            <a:off x="130170" y="6226392"/>
            <a:ext cx="11155441" cy="646331"/>
          </a:xfrm>
          <a:prstGeom prst="rect">
            <a:avLst/>
          </a:prstGeom>
          <a:noFill/>
        </p:spPr>
        <p:txBody>
          <a:bodyPr wrap="square">
            <a:spAutoFit/>
          </a:bodyPr>
          <a:lstStyle/>
          <a:p>
            <a:r>
              <a:rPr lang="en-US" dirty="0"/>
              <a:t>https://github.com/Weintraub-B/Portfolio/blob/main/IBM-data-science-projects/Project5_Capstone/Completed-Notebooks-PythonFiles/jupyter-labs-webscraping_complete.ipynb</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313</TotalTime>
  <Words>4421</Words>
  <Application>Microsoft Office PowerPoint</Application>
  <PresentationFormat>Widescreen</PresentationFormat>
  <Paragraphs>462</Paragraphs>
  <Slides>50</Slides>
  <Notes>5</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50</vt:i4>
      </vt:variant>
    </vt:vector>
  </HeadingPairs>
  <TitlesOfParts>
    <vt:vector size="56" baseType="lpstr">
      <vt:lpstr>Abadi</vt:lpstr>
      <vt:lpstr>Arial</vt:lpstr>
      <vt:lpstr>Calibri</vt:lpstr>
      <vt:lpstr>IBM Plex Mono SemiBold</vt:lpstr>
      <vt:lpstr>Custom Design</vt:lpstr>
      <vt:lpstr>Microsoft Excel Macro-Enabled 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Brandon Weintraub</cp:lastModifiedBy>
  <cp:revision>233</cp:revision>
  <dcterms:created xsi:type="dcterms:W3CDTF">2021-04-29T18:58:34Z</dcterms:created>
  <dcterms:modified xsi:type="dcterms:W3CDTF">2025-07-18T20:12:17Z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